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6858000" cx="9144000"/>
  <p:notesSz cx="6858000" cy="9144000"/>
  <p:embeddedFontLst>
    <p:embeddedFont>
      <p:font typeface="Montserrat"/>
      <p:regular r:id="rId27"/>
      <p:bold r:id="rId28"/>
      <p:italic r:id="rId29"/>
      <p:boldItalic r:id="rId30"/>
    </p:embeddedFont>
    <p:embeddedFont>
      <p:font typeface="Open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Montserrat-bold.fntdata"/><Relationship Id="rId27" Type="http://schemas.openxmlformats.org/officeDocument/2006/relationships/font" Target="fonts/Montserrat-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penSans-regular.fntdata"/><Relationship Id="rId30" Type="http://schemas.openxmlformats.org/officeDocument/2006/relationships/font" Target="fonts/Montserrat-boldItalic.fntdata"/><Relationship Id="rId11" Type="http://schemas.openxmlformats.org/officeDocument/2006/relationships/slide" Target="slides/slide7.xml"/><Relationship Id="rId33" Type="http://schemas.openxmlformats.org/officeDocument/2006/relationships/font" Target="fonts/OpenSans-italic.fntdata"/><Relationship Id="rId10" Type="http://schemas.openxmlformats.org/officeDocument/2006/relationships/slide" Target="slides/slide6.xml"/><Relationship Id="rId32" Type="http://schemas.openxmlformats.org/officeDocument/2006/relationships/font" Target="fonts/OpenSans-bold.fntdata"/><Relationship Id="rId13" Type="http://schemas.openxmlformats.org/officeDocument/2006/relationships/slide" Target="slides/slide9.xml"/><Relationship Id="rId12" Type="http://schemas.openxmlformats.org/officeDocument/2006/relationships/slide" Target="slides/slide8.xml"/><Relationship Id="rId34" Type="http://schemas.openxmlformats.org/officeDocument/2006/relationships/font" Target="fonts/OpenSans-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47e8b280b5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47e8b280b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46f4ba9392_0_2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46f4ba9392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46f4ba9392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46f4ba9392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Clr>
                <a:schemeClr val="dk1"/>
              </a:buClr>
              <a:buSzPts val="1100"/>
              <a:buFont typeface="Arial"/>
              <a:buNone/>
            </a:pPr>
            <a:r>
              <a:rPr b="1" lang="en" sz="2000">
                <a:solidFill>
                  <a:schemeClr val="dk1"/>
                </a:solidFill>
              </a:rPr>
              <a:t>Streven naar zelfstandigheid en eigen verantwoordelijkheid</a:t>
            </a:r>
            <a:r>
              <a:rPr lang="en" sz="2000">
                <a:solidFill>
                  <a:schemeClr val="dk1"/>
                </a:solidFill>
              </a:rPr>
              <a:t> - losmaken</a:t>
            </a:r>
            <a:endParaRPr sz="2000">
              <a:solidFill>
                <a:schemeClr val="dk1"/>
              </a:solidFill>
            </a:endParaRPr>
          </a:p>
          <a:p>
            <a:pPr indent="0" lvl="0" marL="0" rtl="0" algn="l">
              <a:lnSpc>
                <a:spcPct val="80000"/>
              </a:lnSpc>
              <a:spcBef>
                <a:spcPts val="0"/>
              </a:spcBef>
              <a:spcAft>
                <a:spcPts val="0"/>
              </a:spcAft>
              <a:buClr>
                <a:schemeClr val="dk1"/>
              </a:buClr>
              <a:buSzPts val="1100"/>
              <a:buFont typeface="Arial"/>
              <a:buNone/>
            </a:pPr>
            <a:r>
              <a:rPr lang="en" sz="1600">
                <a:solidFill>
                  <a:schemeClr val="dk1"/>
                </a:solidFill>
              </a:rPr>
              <a:t>-Half kind – half volwassen = wil graag op eigen benen staan, maar als het misgaat kruipt hij graag weg bij ouders</a:t>
            </a:r>
            <a:endParaRPr sz="1600">
              <a:solidFill>
                <a:schemeClr val="dk1"/>
              </a:solidFill>
            </a:endParaRPr>
          </a:p>
          <a:p>
            <a:pPr indent="0" lvl="0" marL="0" rtl="0" algn="l">
              <a:lnSpc>
                <a:spcPct val="80000"/>
              </a:lnSpc>
              <a:spcBef>
                <a:spcPts val="0"/>
              </a:spcBef>
              <a:spcAft>
                <a:spcPts val="0"/>
              </a:spcAft>
              <a:buClr>
                <a:schemeClr val="dk1"/>
              </a:buClr>
              <a:buSzPts val="1100"/>
              <a:buFont typeface="Arial"/>
              <a:buNone/>
            </a:pPr>
            <a:r>
              <a:rPr lang="en" sz="1600">
                <a:solidFill>
                  <a:schemeClr val="dk1"/>
                </a:solidFill>
              </a:rPr>
              <a:t>-Veel conflicten = ouders vinden het moeilijk om hun kind los te laten, vrijheid en verantwoordelijkheid geven, pubers nemen geen blad voor de mond en dat is soms lastig voor de ouders. Meer begrip voor pubers, geeft minder strijd. Regels blijven belangrijk.</a:t>
            </a:r>
            <a:endParaRPr sz="1600">
              <a:solidFill>
                <a:schemeClr val="dk1"/>
              </a:solidFill>
            </a:endParaRPr>
          </a:p>
          <a:p>
            <a:pPr indent="0" lvl="0" marL="0" rtl="0" algn="l">
              <a:lnSpc>
                <a:spcPct val="80000"/>
              </a:lnSpc>
              <a:spcBef>
                <a:spcPts val="0"/>
              </a:spcBef>
              <a:spcAft>
                <a:spcPts val="0"/>
              </a:spcAft>
              <a:buClr>
                <a:schemeClr val="dk1"/>
              </a:buClr>
              <a:buSzPts val="1100"/>
              <a:buFont typeface="Arial"/>
              <a:buNone/>
            </a:pPr>
            <a:r>
              <a:rPr lang="en" sz="1600">
                <a:solidFill>
                  <a:schemeClr val="dk1"/>
                </a:solidFill>
              </a:rPr>
              <a:t>-Erbij horen; peergroup geeft zekerheid en steun, (begin van de identiteit) maar ook een bepaalde druk; ze passen zich aan aan de groep; juiste kleding, zelfde taalgebruik, zelfde gedrag = groepscode. Groepsdruk is groot als het gaat over seks en het gebruik van alcohol of drugs. Mening van ouders is minder belangrijk dan die van de groep.</a:t>
            </a:r>
            <a:endParaRPr sz="1600">
              <a:solidFill>
                <a:schemeClr val="dk1"/>
              </a:solidFill>
            </a:endParaRPr>
          </a:p>
          <a:p>
            <a:pPr indent="0" lvl="0" marL="0" rtl="0" algn="l">
              <a:lnSpc>
                <a:spcPct val="80000"/>
              </a:lnSpc>
              <a:spcBef>
                <a:spcPts val="0"/>
              </a:spcBef>
              <a:spcAft>
                <a:spcPts val="0"/>
              </a:spcAft>
              <a:buClr>
                <a:schemeClr val="dk1"/>
              </a:buClr>
              <a:buSzPts val="1100"/>
              <a:buFont typeface="Arial"/>
              <a:buNone/>
            </a:pPr>
            <a:r>
              <a:rPr b="1" lang="en" sz="2000">
                <a:solidFill>
                  <a:schemeClr val="dk1"/>
                </a:solidFill>
              </a:rPr>
              <a:t>Grenzen opzoeken</a:t>
            </a:r>
            <a:r>
              <a:rPr lang="en" sz="2000">
                <a:solidFill>
                  <a:schemeClr val="dk1"/>
                </a:solidFill>
              </a:rPr>
              <a:t>;</a:t>
            </a:r>
            <a:endParaRPr sz="2000">
              <a:solidFill>
                <a:schemeClr val="dk1"/>
              </a:solidFill>
            </a:endParaRPr>
          </a:p>
          <a:p>
            <a:pPr indent="0" lvl="0" marL="0" rtl="0" algn="l">
              <a:lnSpc>
                <a:spcPct val="80000"/>
              </a:lnSpc>
              <a:spcBef>
                <a:spcPts val="0"/>
              </a:spcBef>
              <a:spcAft>
                <a:spcPts val="0"/>
              </a:spcAft>
              <a:buClr>
                <a:schemeClr val="dk1"/>
              </a:buClr>
              <a:buSzPts val="1100"/>
              <a:buFont typeface="Arial"/>
              <a:buNone/>
            </a:pPr>
            <a:r>
              <a:rPr b="1" lang="en" sz="2000">
                <a:solidFill>
                  <a:schemeClr val="dk1"/>
                </a:solidFill>
              </a:rPr>
              <a:t>Zoeken naar eigen identiteit:</a:t>
            </a:r>
            <a:endParaRPr b="1" sz="2000">
              <a:solidFill>
                <a:schemeClr val="dk1"/>
              </a:solidFill>
            </a:endParaRPr>
          </a:p>
          <a:p>
            <a:pPr indent="0" lvl="0" marL="0" rtl="0" algn="l">
              <a:lnSpc>
                <a:spcPct val="80000"/>
              </a:lnSpc>
              <a:spcBef>
                <a:spcPts val="0"/>
              </a:spcBef>
              <a:spcAft>
                <a:spcPts val="0"/>
              </a:spcAft>
              <a:buClr>
                <a:schemeClr val="dk1"/>
              </a:buClr>
              <a:buSzPts val="1100"/>
              <a:buFont typeface="Arial"/>
              <a:buNone/>
            </a:pPr>
            <a:r>
              <a:rPr lang="en" sz="1600">
                <a:solidFill>
                  <a:schemeClr val="dk1"/>
                </a:solidFill>
              </a:rPr>
              <a:t>-Spiegelen aan mensen uit zijn omgeving; idolen of belangrijke leden uit de peergroup. Eigen identiteit als het gaat om kleding, bepaalde merken zijn belangrijk, rugzakken, mobieltjes.</a:t>
            </a:r>
            <a:endParaRPr sz="1600">
              <a:solidFill>
                <a:schemeClr val="dk1"/>
              </a:solidFill>
            </a:endParaRPr>
          </a:p>
          <a:p>
            <a:pPr indent="0" lvl="0" marL="0" rtl="0" algn="l">
              <a:lnSpc>
                <a:spcPct val="80000"/>
              </a:lnSpc>
              <a:spcBef>
                <a:spcPts val="0"/>
              </a:spcBef>
              <a:spcAft>
                <a:spcPts val="0"/>
              </a:spcAft>
              <a:buClr>
                <a:schemeClr val="dk1"/>
              </a:buClr>
              <a:buSzPts val="1100"/>
              <a:buFont typeface="Arial"/>
              <a:buNone/>
            </a:pPr>
            <a:r>
              <a:rPr lang="en" sz="1600">
                <a:solidFill>
                  <a:schemeClr val="dk1"/>
                </a:solidFill>
              </a:rPr>
              <a:t>-Experimenteren op het gebied van vriendjes en vriendinnetjes, te laat komen, spijbelen, drinken en roken. Bepaalde mate van ruimte om te experimenteren is belangrijk.</a:t>
            </a:r>
            <a:endParaRPr sz="1600">
              <a:solidFill>
                <a:schemeClr val="dk1"/>
              </a:solidFill>
            </a:endParaRPr>
          </a:p>
          <a:p>
            <a:pPr indent="0" lvl="0" marL="0" rtl="0" algn="l">
              <a:lnSpc>
                <a:spcPct val="80000"/>
              </a:lnSpc>
              <a:spcBef>
                <a:spcPts val="0"/>
              </a:spcBef>
              <a:spcAft>
                <a:spcPts val="0"/>
              </a:spcAft>
              <a:buClr>
                <a:schemeClr val="dk1"/>
              </a:buClr>
              <a:buSzPts val="1100"/>
              <a:buFont typeface="Arial"/>
              <a:buNone/>
            </a:pPr>
            <a:r>
              <a:rPr b="1" lang="en" sz="2000">
                <a:solidFill>
                  <a:schemeClr val="dk1"/>
                </a:solidFill>
              </a:rPr>
              <a:t>Normovertredend gedrag: </a:t>
            </a:r>
            <a:r>
              <a:rPr lang="en" sz="2000">
                <a:solidFill>
                  <a:schemeClr val="dk1"/>
                </a:solidFill>
              </a:rPr>
              <a:t>Nadrukkelijk overtreden van de waarden en normen.</a:t>
            </a:r>
            <a:endParaRPr sz="2000">
              <a:solidFill>
                <a:schemeClr val="dk1"/>
              </a:solidFill>
            </a:endParaRPr>
          </a:p>
          <a:p>
            <a:pPr indent="0" lvl="0" marL="0" rtl="0" algn="l">
              <a:lnSpc>
                <a:spcPct val="80000"/>
              </a:lnSpc>
              <a:spcBef>
                <a:spcPts val="0"/>
              </a:spcBef>
              <a:spcAft>
                <a:spcPts val="0"/>
              </a:spcAft>
              <a:buClr>
                <a:schemeClr val="dk1"/>
              </a:buClr>
              <a:buSzPts val="1100"/>
              <a:buFont typeface="Arial"/>
              <a:buNone/>
            </a:pPr>
            <a:r>
              <a:rPr lang="en" sz="1600">
                <a:solidFill>
                  <a:schemeClr val="dk1"/>
                </a:solidFill>
              </a:rPr>
              <a:t>-Vandalisme en crimineel gedrag;</a:t>
            </a:r>
            <a:endParaRPr sz="1600">
              <a:solidFill>
                <a:schemeClr val="dk1"/>
              </a:solidFill>
            </a:endParaRPr>
          </a:p>
          <a:p>
            <a:pPr indent="0" lvl="0" marL="0" rtl="0" algn="l">
              <a:lnSpc>
                <a:spcPct val="80000"/>
              </a:lnSpc>
              <a:spcBef>
                <a:spcPts val="0"/>
              </a:spcBef>
              <a:spcAft>
                <a:spcPts val="0"/>
              </a:spcAft>
              <a:buClr>
                <a:schemeClr val="dk1"/>
              </a:buClr>
              <a:buSzPts val="1100"/>
              <a:buFont typeface="Arial"/>
              <a:buNone/>
            </a:pPr>
            <a:r>
              <a:rPr lang="en" sz="1600">
                <a:solidFill>
                  <a:schemeClr val="dk1"/>
                </a:solidFill>
              </a:rPr>
              <a:t>-Misbruik van alcohol en drug; experimenteren met</a:t>
            </a:r>
            <a:endParaRPr sz="1600">
              <a:solidFill>
                <a:schemeClr val="dk1"/>
              </a:solidFill>
            </a:endParaRPr>
          </a:p>
          <a:p>
            <a:pPr indent="0" lvl="0" marL="0" rtl="0" algn="l">
              <a:lnSpc>
                <a:spcPct val="80000"/>
              </a:lnSpc>
              <a:spcBef>
                <a:spcPts val="0"/>
              </a:spcBef>
              <a:spcAft>
                <a:spcPts val="0"/>
              </a:spcAft>
              <a:buClr>
                <a:schemeClr val="dk1"/>
              </a:buClr>
              <a:buSzPts val="1100"/>
              <a:buFont typeface="Arial"/>
              <a:buNone/>
            </a:pPr>
            <a:r>
              <a:rPr lang="en" sz="1600">
                <a:solidFill>
                  <a:schemeClr val="dk1"/>
                </a:solidFill>
              </a:rPr>
              <a:t>-Digitaal pesten</a:t>
            </a:r>
            <a:endParaRPr sz="1600">
              <a:solidFill>
                <a:schemeClr val="dk1"/>
              </a:solidFill>
            </a:endParaRPr>
          </a:p>
          <a:p>
            <a:pPr indent="0" lvl="0" marL="0" rtl="0" algn="l">
              <a:lnSpc>
                <a:spcPct val="80000"/>
              </a:lnSpc>
              <a:spcBef>
                <a:spcPts val="0"/>
              </a:spcBef>
              <a:spcAft>
                <a:spcPts val="0"/>
              </a:spcAft>
              <a:buClr>
                <a:schemeClr val="dk1"/>
              </a:buClr>
              <a:buSzPts val="1100"/>
              <a:buFont typeface="Arial"/>
              <a:buNone/>
            </a:pPr>
            <a:r>
              <a:rPr lang="en" sz="1600">
                <a:solidFill>
                  <a:schemeClr val="dk1"/>
                </a:solidFill>
              </a:rPr>
              <a:t>-</a:t>
            </a:r>
            <a:endParaRPr sz="16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a:t>
            </a:r>
            <a:r>
              <a:rPr b="1" lang="en" sz="1000">
                <a:solidFill>
                  <a:schemeClr val="dk1"/>
                </a:solidFill>
                <a:latin typeface="Calibri"/>
                <a:ea typeface="Calibri"/>
                <a:cs typeface="Calibri"/>
                <a:sym typeface="Calibri"/>
              </a:rPr>
              <a:t>Losmaken van de thuissituatie</a:t>
            </a:r>
            <a:endParaRPr b="1"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a:t>
            </a:r>
            <a:r>
              <a:rPr lang="en" sz="1000">
                <a:solidFill>
                  <a:schemeClr val="dk1"/>
                </a:solidFill>
                <a:latin typeface="Calibri"/>
                <a:ea typeface="Calibri"/>
                <a:cs typeface="Calibri"/>
                <a:sym typeface="Calibri"/>
              </a:rPr>
              <a:t>Op jezelf wonen (adolescent neemt letterlijk afstand van de thuissituatie. In zijn hele doen en laten wordt de adolescent realistischer en standvastiger. Dit komt de relatie met thuis ten goede, minder strijd met thuis, ouders kunnen hun kind ook beter zien als “volwassen’)</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a:t>
            </a:r>
            <a:r>
              <a:rPr lang="en" sz="1000">
                <a:solidFill>
                  <a:schemeClr val="dk1"/>
                </a:solidFill>
                <a:latin typeface="Calibri"/>
                <a:ea typeface="Calibri"/>
                <a:cs typeface="Calibri"/>
                <a:sym typeface="Calibri"/>
              </a:rPr>
              <a:t>Zelfstandigheid</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a:t>
            </a:r>
            <a:r>
              <a:rPr b="1" lang="en" sz="1000">
                <a:solidFill>
                  <a:schemeClr val="dk1"/>
                </a:solidFill>
                <a:latin typeface="Calibri"/>
                <a:ea typeface="Calibri"/>
                <a:cs typeface="Calibri"/>
                <a:sym typeface="Calibri"/>
              </a:rPr>
              <a:t>Intiemere contacten </a:t>
            </a:r>
            <a:r>
              <a:rPr lang="en" sz="1000">
                <a:solidFill>
                  <a:schemeClr val="dk1"/>
                </a:solidFill>
                <a:latin typeface="Calibri"/>
                <a:ea typeface="Calibri"/>
                <a:cs typeface="Calibri"/>
                <a:sym typeface="Calibri"/>
              </a:rPr>
              <a:t>(ruim de helft van de jongeren heeft op deze leeftijd een vaste relatie)</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a:t>
            </a:r>
            <a:r>
              <a:rPr lang="en" sz="1000">
                <a:solidFill>
                  <a:schemeClr val="dk1"/>
                </a:solidFill>
                <a:latin typeface="Calibri"/>
                <a:ea typeface="Calibri"/>
                <a:cs typeface="Calibri"/>
                <a:sym typeface="Calibri"/>
              </a:rPr>
              <a:t>Meer verantwoordelijkheidsgevoel = beter met vaste relaties kunnen omgaan (experimenteren steeds minder)</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a:t>
            </a:r>
            <a:r>
              <a:rPr lang="en" sz="1000">
                <a:solidFill>
                  <a:schemeClr val="dk1"/>
                </a:solidFill>
                <a:latin typeface="Calibri"/>
                <a:ea typeface="Calibri"/>
                <a:cs typeface="Calibri"/>
                <a:sym typeface="Calibri"/>
              </a:rPr>
              <a:t>Zoeken naar originaliteit (gaat minder ver in de aanpassingen aan waarden en normen van de peergroup, wil nog lid zijn maar wil zich onderscheiden, wil origineel zijn)</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a:t>
            </a:r>
            <a:r>
              <a:rPr b="1" lang="en" sz="1000">
                <a:solidFill>
                  <a:schemeClr val="dk1"/>
                </a:solidFill>
                <a:latin typeface="Calibri"/>
                <a:ea typeface="Calibri"/>
                <a:cs typeface="Calibri"/>
                <a:sym typeface="Calibri"/>
              </a:rPr>
              <a:t>Radicalisering </a:t>
            </a:r>
            <a:r>
              <a:rPr lang="en" sz="1000">
                <a:solidFill>
                  <a:schemeClr val="dk1"/>
                </a:solidFill>
                <a:latin typeface="Calibri"/>
                <a:ea typeface="Calibri"/>
                <a:cs typeface="Calibri"/>
                <a:sym typeface="Calibri"/>
              </a:rPr>
              <a:t>(kan op deze leeftijd toenemen, maar gebeurt ook bij jonge tieners, zijn vaak ontevreden over hun sociale positie of status)</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a:t>
            </a:r>
            <a:r>
              <a:rPr lang="en" sz="1000">
                <a:solidFill>
                  <a:schemeClr val="dk1"/>
                </a:solidFill>
                <a:latin typeface="Calibri"/>
                <a:ea typeface="Calibri"/>
                <a:cs typeface="Calibri"/>
                <a:sym typeface="Calibri"/>
              </a:rPr>
              <a:t>Links of rechts</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a:t>
            </a:r>
            <a:r>
              <a:rPr b="1" lang="en" sz="1000">
                <a:solidFill>
                  <a:schemeClr val="dk1"/>
                </a:solidFill>
                <a:latin typeface="Calibri"/>
                <a:ea typeface="Calibri"/>
                <a:cs typeface="Calibri"/>
                <a:sym typeface="Calibri"/>
              </a:rPr>
              <a:t>Combinatie studie en werk </a:t>
            </a:r>
            <a:r>
              <a:rPr lang="en" sz="1000">
                <a:solidFill>
                  <a:schemeClr val="dk1"/>
                </a:solidFill>
                <a:latin typeface="Calibri"/>
                <a:ea typeface="Calibri"/>
                <a:cs typeface="Calibri"/>
                <a:sym typeface="Calibri"/>
              </a:rPr>
              <a:t>(moeten werken en studeren i.v.m. het uitgavenpatroon en de hoogte van de studiefinanciering, 75 procent heeft een bijbaantje)</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a:t>
            </a:r>
            <a:r>
              <a:rPr lang="en" sz="1000">
                <a:solidFill>
                  <a:schemeClr val="dk1"/>
                </a:solidFill>
                <a:latin typeface="Calibri"/>
                <a:ea typeface="Calibri"/>
                <a:cs typeface="Calibri"/>
                <a:sym typeface="Calibri"/>
              </a:rPr>
              <a:t>Bijbaantjes kunnen aanvullend zijn (wanneer het werk raakvlak heeft met studie)</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a:t>
            </a:r>
            <a:r>
              <a:rPr lang="en" sz="1000">
                <a:solidFill>
                  <a:schemeClr val="dk1"/>
                </a:solidFill>
                <a:latin typeface="Calibri"/>
                <a:ea typeface="Calibri"/>
                <a:cs typeface="Calibri"/>
                <a:sym typeface="Calibri"/>
              </a:rPr>
              <a:t>Bijbaantjes kunnen belemmerend zijn (wanneer het veel tijd kost)</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a:t>
            </a:r>
            <a:r>
              <a:rPr b="1" lang="en" sz="1000">
                <a:solidFill>
                  <a:schemeClr val="dk1"/>
                </a:solidFill>
                <a:latin typeface="Calibri"/>
                <a:ea typeface="Calibri"/>
                <a:cs typeface="Calibri"/>
                <a:sym typeface="Calibri"/>
              </a:rPr>
              <a:t>Experimenteren en identificeren</a:t>
            </a:r>
            <a:endParaRPr b="1"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a:t>
            </a:r>
            <a:r>
              <a:rPr lang="en" sz="1000">
                <a:solidFill>
                  <a:schemeClr val="dk1"/>
                </a:solidFill>
                <a:latin typeface="Calibri"/>
                <a:ea typeface="Calibri"/>
                <a:cs typeface="Calibri"/>
                <a:sym typeface="Calibri"/>
              </a:rPr>
              <a:t>Relaties worden stabieler</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a:t>
            </a:r>
            <a:r>
              <a:rPr lang="en" sz="1000">
                <a:solidFill>
                  <a:schemeClr val="dk1"/>
                </a:solidFill>
                <a:latin typeface="Calibri"/>
                <a:ea typeface="Calibri"/>
                <a:cs typeface="Calibri"/>
                <a:sym typeface="Calibri"/>
              </a:rPr>
              <a:t>Normen en waarden krijgen eigen karakter</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a:t>
            </a:r>
            <a:r>
              <a:rPr lang="en" sz="1000">
                <a:solidFill>
                  <a:schemeClr val="dk1"/>
                </a:solidFill>
                <a:latin typeface="Calibri"/>
                <a:ea typeface="Calibri"/>
                <a:cs typeface="Calibri"/>
                <a:sym typeface="Calibri"/>
              </a:rPr>
              <a:t>Op weg naar een eigen identiteit (experimenteren veel minder extreem dan pubers, adolescenten experimenteren vooral met gedrag en uiterlijk – geen idolen zoals popsterren meer, maar belangrijke personen dichtbij: vriend, docent, trainer etc)</a:t>
            </a:r>
            <a:endParaRPr sz="1000">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rPr lang="en" sz="1600">
                <a:solidFill>
                  <a:schemeClr val="dk1"/>
                </a:solidFill>
              </a:rPr>
              <a:t>-</a:t>
            </a:r>
            <a:endParaRPr b="1" sz="120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46f554660f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46f554660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Clr>
                <a:schemeClr val="dk1"/>
              </a:buClr>
              <a:buSzPts val="1100"/>
              <a:buFont typeface="Arial"/>
              <a:buNone/>
            </a:pPr>
            <a:r>
              <a:rPr b="1" lang="en" sz="2000">
                <a:solidFill>
                  <a:schemeClr val="dk1"/>
                </a:solidFill>
              </a:rPr>
              <a:t>Streven naar zelfstandigheid en eigen verantwoordelijkheid</a:t>
            </a:r>
            <a:r>
              <a:rPr lang="en" sz="2000">
                <a:solidFill>
                  <a:schemeClr val="dk1"/>
                </a:solidFill>
              </a:rPr>
              <a:t> - losmaken</a:t>
            </a:r>
            <a:endParaRPr sz="2000">
              <a:solidFill>
                <a:schemeClr val="dk1"/>
              </a:solidFill>
            </a:endParaRPr>
          </a:p>
          <a:p>
            <a:pPr indent="0" lvl="0" marL="0" rtl="0" algn="l">
              <a:lnSpc>
                <a:spcPct val="80000"/>
              </a:lnSpc>
              <a:spcBef>
                <a:spcPts val="0"/>
              </a:spcBef>
              <a:spcAft>
                <a:spcPts val="0"/>
              </a:spcAft>
              <a:buClr>
                <a:schemeClr val="dk1"/>
              </a:buClr>
              <a:buSzPts val="1100"/>
              <a:buFont typeface="Arial"/>
              <a:buNone/>
            </a:pPr>
            <a:r>
              <a:rPr lang="en" sz="1600">
                <a:solidFill>
                  <a:schemeClr val="dk1"/>
                </a:solidFill>
              </a:rPr>
              <a:t>-Half kind – half volwassen = wil graag op eigen benen staan, maar als het misgaat kruipt hij graag weg bij ouders</a:t>
            </a:r>
            <a:endParaRPr sz="1600">
              <a:solidFill>
                <a:schemeClr val="dk1"/>
              </a:solidFill>
            </a:endParaRPr>
          </a:p>
          <a:p>
            <a:pPr indent="0" lvl="0" marL="0" rtl="0" algn="l">
              <a:lnSpc>
                <a:spcPct val="80000"/>
              </a:lnSpc>
              <a:spcBef>
                <a:spcPts val="0"/>
              </a:spcBef>
              <a:spcAft>
                <a:spcPts val="0"/>
              </a:spcAft>
              <a:buClr>
                <a:schemeClr val="dk1"/>
              </a:buClr>
              <a:buSzPts val="1100"/>
              <a:buFont typeface="Arial"/>
              <a:buNone/>
            </a:pPr>
            <a:r>
              <a:rPr lang="en" sz="1600">
                <a:solidFill>
                  <a:schemeClr val="dk1"/>
                </a:solidFill>
              </a:rPr>
              <a:t>-Veel conflicten = ouders vinden het moeilijk om hun kind los te laten, vrijheid en verantwoordelijkheid geven, pubers nemen geen blad voor de mond en dat is soms lastig voor de ouders. Meer begrip voor pubers, geeft minder strijd. Regels blijven belangrijk.</a:t>
            </a:r>
            <a:endParaRPr sz="1600">
              <a:solidFill>
                <a:schemeClr val="dk1"/>
              </a:solidFill>
            </a:endParaRPr>
          </a:p>
          <a:p>
            <a:pPr indent="0" lvl="0" marL="0" rtl="0" algn="l">
              <a:lnSpc>
                <a:spcPct val="80000"/>
              </a:lnSpc>
              <a:spcBef>
                <a:spcPts val="0"/>
              </a:spcBef>
              <a:spcAft>
                <a:spcPts val="0"/>
              </a:spcAft>
              <a:buClr>
                <a:schemeClr val="dk1"/>
              </a:buClr>
              <a:buSzPts val="1100"/>
              <a:buFont typeface="Arial"/>
              <a:buNone/>
            </a:pPr>
            <a:r>
              <a:rPr lang="en" sz="1600">
                <a:solidFill>
                  <a:schemeClr val="dk1"/>
                </a:solidFill>
              </a:rPr>
              <a:t>-Erbij horen; peergroup geeft zekerheid en steun, (begin van de identiteit) maar ook een bepaalde druk; ze passen zich aan aan de groep; juiste kleding, zelfde taalgebruik, zelfde gedrag = groepscode. Groepsdruk is groot als het gaat over seks en het gebruik van alcohol of drugs. Mening van ouders is minder belangrijk dan die van de groep.</a:t>
            </a:r>
            <a:endParaRPr sz="1600">
              <a:solidFill>
                <a:schemeClr val="dk1"/>
              </a:solidFill>
            </a:endParaRPr>
          </a:p>
          <a:p>
            <a:pPr indent="0" lvl="0" marL="0" rtl="0" algn="l">
              <a:lnSpc>
                <a:spcPct val="80000"/>
              </a:lnSpc>
              <a:spcBef>
                <a:spcPts val="0"/>
              </a:spcBef>
              <a:spcAft>
                <a:spcPts val="0"/>
              </a:spcAft>
              <a:buClr>
                <a:schemeClr val="dk1"/>
              </a:buClr>
              <a:buSzPts val="1100"/>
              <a:buFont typeface="Arial"/>
              <a:buNone/>
            </a:pPr>
            <a:r>
              <a:rPr b="1" lang="en" sz="2000">
                <a:solidFill>
                  <a:schemeClr val="dk1"/>
                </a:solidFill>
              </a:rPr>
              <a:t>Grenzen opzoeken</a:t>
            </a:r>
            <a:r>
              <a:rPr lang="en" sz="2000">
                <a:solidFill>
                  <a:schemeClr val="dk1"/>
                </a:solidFill>
              </a:rPr>
              <a:t>;</a:t>
            </a:r>
            <a:endParaRPr sz="2000">
              <a:solidFill>
                <a:schemeClr val="dk1"/>
              </a:solidFill>
            </a:endParaRPr>
          </a:p>
          <a:p>
            <a:pPr indent="0" lvl="0" marL="0" rtl="0" algn="l">
              <a:lnSpc>
                <a:spcPct val="80000"/>
              </a:lnSpc>
              <a:spcBef>
                <a:spcPts val="0"/>
              </a:spcBef>
              <a:spcAft>
                <a:spcPts val="0"/>
              </a:spcAft>
              <a:buClr>
                <a:schemeClr val="dk1"/>
              </a:buClr>
              <a:buSzPts val="1100"/>
              <a:buFont typeface="Arial"/>
              <a:buNone/>
            </a:pPr>
            <a:r>
              <a:rPr b="1" lang="en" sz="2000">
                <a:solidFill>
                  <a:schemeClr val="dk1"/>
                </a:solidFill>
              </a:rPr>
              <a:t>Zoeken naar eigen identiteit:</a:t>
            </a:r>
            <a:endParaRPr b="1" sz="2000">
              <a:solidFill>
                <a:schemeClr val="dk1"/>
              </a:solidFill>
            </a:endParaRPr>
          </a:p>
          <a:p>
            <a:pPr indent="0" lvl="0" marL="0" rtl="0" algn="l">
              <a:lnSpc>
                <a:spcPct val="80000"/>
              </a:lnSpc>
              <a:spcBef>
                <a:spcPts val="0"/>
              </a:spcBef>
              <a:spcAft>
                <a:spcPts val="0"/>
              </a:spcAft>
              <a:buClr>
                <a:schemeClr val="dk1"/>
              </a:buClr>
              <a:buSzPts val="1100"/>
              <a:buFont typeface="Arial"/>
              <a:buNone/>
            </a:pPr>
            <a:r>
              <a:rPr lang="en" sz="1600">
                <a:solidFill>
                  <a:schemeClr val="dk1"/>
                </a:solidFill>
              </a:rPr>
              <a:t>-Spiegelen aan mensen uit zijn omgeving; idolen of belangrijke leden uit de peergroup. Eigen identiteit als het gaat om kleding, bepaalde merken zijn belangrijk, rugzakken, mobieltjes.</a:t>
            </a:r>
            <a:endParaRPr sz="1600">
              <a:solidFill>
                <a:schemeClr val="dk1"/>
              </a:solidFill>
            </a:endParaRPr>
          </a:p>
          <a:p>
            <a:pPr indent="0" lvl="0" marL="0" rtl="0" algn="l">
              <a:lnSpc>
                <a:spcPct val="80000"/>
              </a:lnSpc>
              <a:spcBef>
                <a:spcPts val="0"/>
              </a:spcBef>
              <a:spcAft>
                <a:spcPts val="0"/>
              </a:spcAft>
              <a:buClr>
                <a:schemeClr val="dk1"/>
              </a:buClr>
              <a:buSzPts val="1100"/>
              <a:buFont typeface="Arial"/>
              <a:buNone/>
            </a:pPr>
            <a:r>
              <a:rPr lang="en" sz="1600">
                <a:solidFill>
                  <a:schemeClr val="dk1"/>
                </a:solidFill>
              </a:rPr>
              <a:t>-Experimenteren op het gebied van vriendjes en vriendinnetjes, te laat komen, spijbelen, drinken en roken. Bepaalde mate van ruimte om te experimenteren is belangrijk.</a:t>
            </a:r>
            <a:endParaRPr sz="1600">
              <a:solidFill>
                <a:schemeClr val="dk1"/>
              </a:solidFill>
            </a:endParaRPr>
          </a:p>
          <a:p>
            <a:pPr indent="0" lvl="0" marL="0" rtl="0" algn="l">
              <a:lnSpc>
                <a:spcPct val="80000"/>
              </a:lnSpc>
              <a:spcBef>
                <a:spcPts val="0"/>
              </a:spcBef>
              <a:spcAft>
                <a:spcPts val="0"/>
              </a:spcAft>
              <a:buClr>
                <a:schemeClr val="dk1"/>
              </a:buClr>
              <a:buSzPts val="1100"/>
              <a:buFont typeface="Arial"/>
              <a:buNone/>
            </a:pPr>
            <a:r>
              <a:rPr b="1" lang="en" sz="2000">
                <a:solidFill>
                  <a:schemeClr val="dk1"/>
                </a:solidFill>
              </a:rPr>
              <a:t>Normovertredend gedrag: </a:t>
            </a:r>
            <a:r>
              <a:rPr lang="en" sz="2000">
                <a:solidFill>
                  <a:schemeClr val="dk1"/>
                </a:solidFill>
              </a:rPr>
              <a:t>Nadrukkelijk overtreden van de waarden en normen.</a:t>
            </a:r>
            <a:endParaRPr sz="2000">
              <a:solidFill>
                <a:schemeClr val="dk1"/>
              </a:solidFill>
            </a:endParaRPr>
          </a:p>
          <a:p>
            <a:pPr indent="0" lvl="0" marL="0" rtl="0" algn="l">
              <a:lnSpc>
                <a:spcPct val="80000"/>
              </a:lnSpc>
              <a:spcBef>
                <a:spcPts val="0"/>
              </a:spcBef>
              <a:spcAft>
                <a:spcPts val="0"/>
              </a:spcAft>
              <a:buClr>
                <a:schemeClr val="dk1"/>
              </a:buClr>
              <a:buSzPts val="1100"/>
              <a:buFont typeface="Arial"/>
              <a:buNone/>
            </a:pPr>
            <a:r>
              <a:rPr lang="en" sz="1600">
                <a:solidFill>
                  <a:schemeClr val="dk1"/>
                </a:solidFill>
              </a:rPr>
              <a:t>-Vandalisme en crimineel gedrag;</a:t>
            </a:r>
            <a:endParaRPr sz="1600">
              <a:solidFill>
                <a:schemeClr val="dk1"/>
              </a:solidFill>
            </a:endParaRPr>
          </a:p>
          <a:p>
            <a:pPr indent="0" lvl="0" marL="0" rtl="0" algn="l">
              <a:lnSpc>
                <a:spcPct val="80000"/>
              </a:lnSpc>
              <a:spcBef>
                <a:spcPts val="0"/>
              </a:spcBef>
              <a:spcAft>
                <a:spcPts val="0"/>
              </a:spcAft>
              <a:buClr>
                <a:schemeClr val="dk1"/>
              </a:buClr>
              <a:buSzPts val="1100"/>
              <a:buFont typeface="Arial"/>
              <a:buNone/>
            </a:pPr>
            <a:r>
              <a:rPr lang="en" sz="1600">
                <a:solidFill>
                  <a:schemeClr val="dk1"/>
                </a:solidFill>
              </a:rPr>
              <a:t>-Misbruik van alcohol en drug; experimenteren met</a:t>
            </a:r>
            <a:endParaRPr sz="1600">
              <a:solidFill>
                <a:schemeClr val="dk1"/>
              </a:solidFill>
            </a:endParaRPr>
          </a:p>
          <a:p>
            <a:pPr indent="0" lvl="0" marL="0" rtl="0" algn="l">
              <a:lnSpc>
                <a:spcPct val="80000"/>
              </a:lnSpc>
              <a:spcBef>
                <a:spcPts val="0"/>
              </a:spcBef>
              <a:spcAft>
                <a:spcPts val="0"/>
              </a:spcAft>
              <a:buClr>
                <a:schemeClr val="dk1"/>
              </a:buClr>
              <a:buSzPts val="1100"/>
              <a:buFont typeface="Arial"/>
              <a:buNone/>
            </a:pPr>
            <a:r>
              <a:rPr lang="en" sz="1600">
                <a:solidFill>
                  <a:schemeClr val="dk1"/>
                </a:solidFill>
              </a:rPr>
              <a:t>-Digitaal pesten</a:t>
            </a:r>
            <a:endParaRPr sz="1600">
              <a:solidFill>
                <a:schemeClr val="dk1"/>
              </a:solidFill>
            </a:endParaRPr>
          </a:p>
          <a:p>
            <a:pPr indent="0" lvl="0" marL="0" rtl="0" algn="l">
              <a:lnSpc>
                <a:spcPct val="80000"/>
              </a:lnSpc>
              <a:spcBef>
                <a:spcPts val="0"/>
              </a:spcBef>
              <a:spcAft>
                <a:spcPts val="0"/>
              </a:spcAft>
              <a:buClr>
                <a:schemeClr val="dk1"/>
              </a:buClr>
              <a:buSzPts val="1100"/>
              <a:buFont typeface="Arial"/>
              <a:buNone/>
            </a:pPr>
            <a:r>
              <a:rPr lang="en" sz="1600">
                <a:solidFill>
                  <a:schemeClr val="dk1"/>
                </a:solidFill>
              </a:rPr>
              <a:t>-</a:t>
            </a:r>
            <a:endParaRPr sz="16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a:t>
            </a:r>
            <a:r>
              <a:rPr b="1" lang="en" sz="1000">
                <a:solidFill>
                  <a:schemeClr val="dk1"/>
                </a:solidFill>
                <a:latin typeface="Calibri"/>
                <a:ea typeface="Calibri"/>
                <a:cs typeface="Calibri"/>
                <a:sym typeface="Calibri"/>
              </a:rPr>
              <a:t>Losmaken van de thuissituatie</a:t>
            </a:r>
            <a:endParaRPr b="1"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a:t>
            </a:r>
            <a:r>
              <a:rPr lang="en" sz="1000">
                <a:solidFill>
                  <a:schemeClr val="dk1"/>
                </a:solidFill>
                <a:latin typeface="Calibri"/>
                <a:ea typeface="Calibri"/>
                <a:cs typeface="Calibri"/>
                <a:sym typeface="Calibri"/>
              </a:rPr>
              <a:t>Op jezelf wonen (adolescent neemt letterlijk afstand van de thuissituatie. In zijn hele doen en laten wordt de adolescent realistischer en standvastiger. Dit komt de relatie met thuis ten goede, minder strijd met thuis, ouders kunnen hun kind ook beter zien als “volwassen’)</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a:t>
            </a:r>
            <a:r>
              <a:rPr lang="en" sz="1000">
                <a:solidFill>
                  <a:schemeClr val="dk1"/>
                </a:solidFill>
                <a:latin typeface="Calibri"/>
                <a:ea typeface="Calibri"/>
                <a:cs typeface="Calibri"/>
                <a:sym typeface="Calibri"/>
              </a:rPr>
              <a:t>Zelfstandigheid</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a:t>
            </a:r>
            <a:r>
              <a:rPr b="1" lang="en" sz="1000">
                <a:solidFill>
                  <a:schemeClr val="dk1"/>
                </a:solidFill>
                <a:latin typeface="Calibri"/>
                <a:ea typeface="Calibri"/>
                <a:cs typeface="Calibri"/>
                <a:sym typeface="Calibri"/>
              </a:rPr>
              <a:t>Intiemere contacten </a:t>
            </a:r>
            <a:r>
              <a:rPr lang="en" sz="1000">
                <a:solidFill>
                  <a:schemeClr val="dk1"/>
                </a:solidFill>
                <a:latin typeface="Calibri"/>
                <a:ea typeface="Calibri"/>
                <a:cs typeface="Calibri"/>
                <a:sym typeface="Calibri"/>
              </a:rPr>
              <a:t>(ruim de helft van de jongeren heeft op deze leeftijd een vaste relatie)</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a:t>
            </a:r>
            <a:r>
              <a:rPr lang="en" sz="1000">
                <a:solidFill>
                  <a:schemeClr val="dk1"/>
                </a:solidFill>
                <a:latin typeface="Calibri"/>
                <a:ea typeface="Calibri"/>
                <a:cs typeface="Calibri"/>
                <a:sym typeface="Calibri"/>
              </a:rPr>
              <a:t>Meer verantwoordelijkheidsgevoel = beter met vaste relaties kunnen omgaan (experimenteren steeds minder)</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a:t>
            </a:r>
            <a:r>
              <a:rPr lang="en" sz="1000">
                <a:solidFill>
                  <a:schemeClr val="dk1"/>
                </a:solidFill>
                <a:latin typeface="Calibri"/>
                <a:ea typeface="Calibri"/>
                <a:cs typeface="Calibri"/>
                <a:sym typeface="Calibri"/>
              </a:rPr>
              <a:t>Zoeken naar originaliteit (gaat minder ver in de aanpassingen aan waarden en normen van de peergroup, wil nog lid zijn maar wil zich onderscheiden, wil origineel zijn)</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a:t>
            </a:r>
            <a:r>
              <a:rPr b="1" lang="en" sz="1000">
                <a:solidFill>
                  <a:schemeClr val="dk1"/>
                </a:solidFill>
                <a:latin typeface="Calibri"/>
                <a:ea typeface="Calibri"/>
                <a:cs typeface="Calibri"/>
                <a:sym typeface="Calibri"/>
              </a:rPr>
              <a:t>Radicalisering </a:t>
            </a:r>
            <a:r>
              <a:rPr lang="en" sz="1000">
                <a:solidFill>
                  <a:schemeClr val="dk1"/>
                </a:solidFill>
                <a:latin typeface="Calibri"/>
                <a:ea typeface="Calibri"/>
                <a:cs typeface="Calibri"/>
                <a:sym typeface="Calibri"/>
              </a:rPr>
              <a:t>(kan op deze leeftijd toenemen, maar gebeurt ook bij jonge tieners, zijn vaak ontevreden over hun sociale positie of status)</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a:t>
            </a:r>
            <a:r>
              <a:rPr lang="en" sz="1000">
                <a:solidFill>
                  <a:schemeClr val="dk1"/>
                </a:solidFill>
                <a:latin typeface="Calibri"/>
                <a:ea typeface="Calibri"/>
                <a:cs typeface="Calibri"/>
                <a:sym typeface="Calibri"/>
              </a:rPr>
              <a:t>Links of rechts</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a:t>
            </a:r>
            <a:r>
              <a:rPr b="1" lang="en" sz="1000">
                <a:solidFill>
                  <a:schemeClr val="dk1"/>
                </a:solidFill>
                <a:latin typeface="Calibri"/>
                <a:ea typeface="Calibri"/>
                <a:cs typeface="Calibri"/>
                <a:sym typeface="Calibri"/>
              </a:rPr>
              <a:t>Combinatie studie en werk </a:t>
            </a:r>
            <a:r>
              <a:rPr lang="en" sz="1000">
                <a:solidFill>
                  <a:schemeClr val="dk1"/>
                </a:solidFill>
                <a:latin typeface="Calibri"/>
                <a:ea typeface="Calibri"/>
                <a:cs typeface="Calibri"/>
                <a:sym typeface="Calibri"/>
              </a:rPr>
              <a:t>(moeten werken en studeren i.v.m. het uitgavenpatroon en de hoogte van de studiefinanciering, 75 procent heeft een bijbaantje)</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a:t>
            </a:r>
            <a:r>
              <a:rPr lang="en" sz="1000">
                <a:solidFill>
                  <a:schemeClr val="dk1"/>
                </a:solidFill>
                <a:latin typeface="Calibri"/>
                <a:ea typeface="Calibri"/>
                <a:cs typeface="Calibri"/>
                <a:sym typeface="Calibri"/>
              </a:rPr>
              <a:t>Bijbaantjes kunnen aanvullend zijn (wanneer het werk raakvlak heeft met studie)</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a:t>
            </a:r>
            <a:r>
              <a:rPr lang="en" sz="1000">
                <a:solidFill>
                  <a:schemeClr val="dk1"/>
                </a:solidFill>
                <a:latin typeface="Calibri"/>
                <a:ea typeface="Calibri"/>
                <a:cs typeface="Calibri"/>
                <a:sym typeface="Calibri"/>
              </a:rPr>
              <a:t>Bijbaantjes kunnen belemmerend zijn (wanneer het veel tijd kost)</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a:t>
            </a:r>
            <a:r>
              <a:rPr b="1" lang="en" sz="1000">
                <a:solidFill>
                  <a:schemeClr val="dk1"/>
                </a:solidFill>
                <a:latin typeface="Calibri"/>
                <a:ea typeface="Calibri"/>
                <a:cs typeface="Calibri"/>
                <a:sym typeface="Calibri"/>
              </a:rPr>
              <a:t>Experimenteren en identificeren</a:t>
            </a:r>
            <a:endParaRPr b="1"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a:t>
            </a:r>
            <a:r>
              <a:rPr lang="en" sz="1000">
                <a:solidFill>
                  <a:schemeClr val="dk1"/>
                </a:solidFill>
                <a:latin typeface="Calibri"/>
                <a:ea typeface="Calibri"/>
                <a:cs typeface="Calibri"/>
                <a:sym typeface="Calibri"/>
              </a:rPr>
              <a:t>Relaties worden stabieler</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a:t>
            </a:r>
            <a:r>
              <a:rPr lang="en" sz="1000">
                <a:solidFill>
                  <a:schemeClr val="dk1"/>
                </a:solidFill>
                <a:latin typeface="Calibri"/>
                <a:ea typeface="Calibri"/>
                <a:cs typeface="Calibri"/>
                <a:sym typeface="Calibri"/>
              </a:rPr>
              <a:t>Normen en waarden krijgen eigen karakter</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a:t>
            </a:r>
            <a:r>
              <a:rPr lang="en" sz="1000">
                <a:solidFill>
                  <a:schemeClr val="dk1"/>
                </a:solidFill>
                <a:latin typeface="Calibri"/>
                <a:ea typeface="Calibri"/>
                <a:cs typeface="Calibri"/>
                <a:sym typeface="Calibri"/>
              </a:rPr>
              <a:t>Op weg naar een eigen identiteit (experimenteren veel minder extreem dan pubers, adolescenten experimenteren vooral met gedrag en uiterlijk – geen idolen zoals popsterren meer, maar belangrijke personen dichtbij: vriend, docent, trainer etc)</a:t>
            </a:r>
            <a:endParaRPr sz="1000">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rPr lang="en" sz="1600">
                <a:solidFill>
                  <a:schemeClr val="dk1"/>
                </a:solidFill>
              </a:rPr>
              <a:t>-</a:t>
            </a:r>
            <a:endParaRPr b="1" sz="120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46f554660f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46f554660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46f554660f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46f554660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Hormonale veranderingen;</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a:t>
            </a:r>
            <a:r>
              <a:rPr lang="en" sz="1200">
                <a:solidFill>
                  <a:schemeClr val="dk1"/>
                </a:solidFill>
                <a:latin typeface="Calibri"/>
                <a:ea typeface="Calibri"/>
                <a:cs typeface="Calibri"/>
                <a:sym typeface="Calibri"/>
              </a:rPr>
              <a:t>Schaamhaar/ okselhaar</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a:t>
            </a:r>
            <a:r>
              <a:rPr lang="en" sz="1200">
                <a:solidFill>
                  <a:schemeClr val="dk1"/>
                </a:solidFill>
                <a:latin typeface="Calibri"/>
                <a:ea typeface="Calibri"/>
                <a:cs typeface="Calibri"/>
                <a:sym typeface="Calibri"/>
              </a:rPr>
              <a:t>Borsten gaan groeien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a:t>
            </a:r>
            <a:r>
              <a:rPr lang="en" sz="1200">
                <a:solidFill>
                  <a:schemeClr val="dk1"/>
                </a:solidFill>
                <a:latin typeface="Calibri"/>
                <a:ea typeface="Calibri"/>
                <a:cs typeface="Calibri"/>
                <a:sym typeface="Calibri"/>
              </a:rPr>
              <a:t>Eierstokken groeien =&gt; menstruatie begint</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a:t>
            </a:r>
            <a:r>
              <a:rPr lang="en" sz="1200">
                <a:solidFill>
                  <a:schemeClr val="dk1"/>
                </a:solidFill>
                <a:latin typeface="Calibri"/>
                <a:ea typeface="Calibri"/>
                <a:cs typeface="Calibri"/>
                <a:sym typeface="Calibri"/>
              </a:rPr>
              <a:t>Natte dromen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a:t>
            </a:r>
            <a:r>
              <a:rPr lang="en" sz="1200">
                <a:solidFill>
                  <a:schemeClr val="dk1"/>
                </a:solidFill>
                <a:latin typeface="Calibri"/>
                <a:ea typeface="Calibri"/>
                <a:cs typeface="Calibri"/>
                <a:sym typeface="Calibri"/>
              </a:rPr>
              <a:t>Baardgroei</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Heftige verliefdheden</a:t>
            </a:r>
            <a:r>
              <a:rPr lang="en" sz="1200">
                <a:solidFill>
                  <a:schemeClr val="dk1"/>
                </a:solidFill>
                <a:latin typeface="Calibri"/>
                <a:ea typeface="Calibri"/>
                <a:cs typeface="Calibri"/>
                <a:sym typeface="Calibri"/>
              </a:rPr>
              <a:t>: Jongens zijn vaak ouder dan de meisjes – omdat meisjes een of twee jaar sneller in hun ontwikkeling zijn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Seksuele activiteiten</a:t>
            </a:r>
            <a:r>
              <a:rPr lang="en" sz="1200">
                <a:solidFill>
                  <a:schemeClr val="dk1"/>
                </a:solidFill>
                <a:latin typeface="Calibri"/>
                <a:ea typeface="Calibri"/>
                <a:cs typeface="Calibri"/>
                <a:sym typeface="Calibri"/>
              </a:rPr>
              <a:t>: ze gaan grenzen verkennen. Worden seksueel actief (ontluikende seksualiteit) – maar willen vooral veel privacy</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Seksuele geaardheid</a:t>
            </a:r>
            <a:r>
              <a:rPr lang="en" sz="1200">
                <a:solidFill>
                  <a:schemeClr val="dk1"/>
                </a:solidFill>
                <a:latin typeface="Calibri"/>
                <a:ea typeface="Calibri"/>
                <a:cs typeface="Calibri"/>
                <a:sym typeface="Calibri"/>
              </a:rPr>
              <a:t>: de vraag komt val ik op mannen, vrouwen of beide?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Einde van deze fase is je lichaam volgroeid.</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b="1" sz="20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46f554660f_0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46f554660f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Verschil puberteit en adolescentie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46f554660f_0_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46f554660f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46f554660f_0_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46f554660f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Klankontwikkeling</a:t>
            </a:r>
            <a:r>
              <a:rPr lang="en" sz="1200">
                <a:solidFill>
                  <a:schemeClr val="dk1"/>
                </a:solidFill>
              </a:rPr>
              <a:t>; dialect, straattaal=mengeling van Turks, Marokkaans, Nederlands, Surinaams etc.</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Woordenschatontwikkeling</a:t>
            </a:r>
            <a:r>
              <a:rPr lang="en" sz="1200">
                <a:solidFill>
                  <a:schemeClr val="dk1"/>
                </a:solidFill>
                <a:latin typeface="Calibri"/>
                <a:ea typeface="Calibri"/>
                <a:cs typeface="Calibri"/>
                <a:sym typeface="Calibri"/>
              </a:rPr>
              <a:t>: levenlang groeiend. is vaak groter dan men op school denkt.</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Grammaticale ontwikkeling</a:t>
            </a:r>
            <a:r>
              <a:rPr lang="en" sz="1200">
                <a:solidFill>
                  <a:schemeClr val="dk1"/>
                </a:solidFill>
                <a:latin typeface="Calibri"/>
                <a:ea typeface="Calibri"/>
                <a:cs typeface="Calibri"/>
                <a:sym typeface="Calibri"/>
              </a:rPr>
              <a:t>: einde basisschool = kind taalbewustzijn volwassen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Communicatieve ontwikkeling:</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a:t>
            </a:r>
            <a:r>
              <a:rPr lang="en" sz="1200">
                <a:solidFill>
                  <a:schemeClr val="dk1"/>
                </a:solidFill>
                <a:latin typeface="Calibri"/>
                <a:ea typeface="Calibri"/>
                <a:cs typeface="Calibri"/>
                <a:sym typeface="Calibri"/>
              </a:rPr>
              <a:t>Leren discussiëren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a:t>
            </a:r>
            <a:r>
              <a:rPr lang="en" sz="1200">
                <a:solidFill>
                  <a:schemeClr val="dk1"/>
                </a:solidFill>
                <a:latin typeface="Calibri"/>
                <a:ea typeface="Calibri"/>
                <a:cs typeface="Calibri"/>
                <a:sym typeface="Calibri"/>
              </a:rPr>
              <a:t>Hoofd en bijzaken onderscheiden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a:t>
            </a:r>
            <a:r>
              <a:rPr lang="en" sz="1200">
                <a:solidFill>
                  <a:schemeClr val="dk1"/>
                </a:solidFill>
                <a:latin typeface="Calibri"/>
                <a:ea typeface="Calibri"/>
                <a:cs typeface="Calibri"/>
                <a:sym typeface="Calibri"/>
              </a:rPr>
              <a:t>Reflecteren (is ook metalinguïstisch)</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a:t>
            </a:r>
            <a:r>
              <a:rPr lang="en" sz="1200">
                <a:solidFill>
                  <a:schemeClr val="dk1"/>
                </a:solidFill>
                <a:latin typeface="Calibri"/>
                <a:ea typeface="Calibri"/>
                <a:cs typeface="Calibri"/>
                <a:sym typeface="Calibri"/>
              </a:rPr>
              <a:t>Effectief informatie uitwisselen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Metalinguistische ontwikkeling</a:t>
            </a:r>
            <a:r>
              <a:rPr lang="en" sz="1200">
                <a:solidFill>
                  <a:schemeClr val="dk1"/>
                </a:solidFill>
                <a:latin typeface="Calibri"/>
                <a:ea typeface="Calibri"/>
                <a:cs typeface="Calibri"/>
                <a:sym typeface="Calibri"/>
              </a:rPr>
              <a:t>: = kunnen nadenken over taal – kunnen reflecteren over taal. Dit houdt nooit op. (voorbeeld: puber schaamt zich omdat hij een leuk meisje uit wilde vragen en in zijn ogen een verkeerd woord heeft gekozen)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Schriftelijke ontwikkeling:</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a:t>
            </a:r>
            <a:r>
              <a:rPr lang="en" sz="1200">
                <a:solidFill>
                  <a:schemeClr val="dk1"/>
                </a:solidFill>
                <a:latin typeface="Calibri"/>
                <a:ea typeface="Calibri"/>
                <a:cs typeface="Calibri"/>
                <a:sym typeface="Calibri"/>
              </a:rPr>
              <a:t>Schrijven  = hulpmiddel om gedachten te ordenen, maar ook kennis vastleggen, maar ook om te bewaren en door te geven. (dagboek etc)</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Leren lezen wordt lezen om te leren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SMS-en is creatief met taal omgaan ff w88 (even wachten)</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46f554660f_0_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46f554660f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chemeClr val="dk1"/>
                </a:solidFill>
              </a:rPr>
              <a:t>Klankontwikkeling</a:t>
            </a:r>
            <a:r>
              <a:rPr lang="en" sz="1200">
                <a:solidFill>
                  <a:schemeClr val="dk1"/>
                </a:solidFill>
              </a:rPr>
              <a:t>; dialect, straattaal=mengeling van Turks, Marokkaans, Nederlands, Surinaams etc.</a:t>
            </a:r>
            <a:endParaRPr sz="1200">
              <a:solidFill>
                <a:schemeClr val="dk1"/>
              </a:solidFill>
            </a:endParaRPr>
          </a:p>
          <a:p>
            <a:pPr indent="0" lvl="0" marL="0" rtl="0" algn="l">
              <a:lnSpc>
                <a:spcPct val="115000"/>
              </a:lnSpc>
              <a:spcBef>
                <a:spcPts val="0"/>
              </a:spcBef>
              <a:spcAft>
                <a:spcPts val="0"/>
              </a:spcAft>
              <a:buNone/>
            </a:pPr>
            <a:r>
              <a:rPr b="1" lang="en" sz="1200">
                <a:solidFill>
                  <a:schemeClr val="dk1"/>
                </a:solidFill>
                <a:latin typeface="Calibri"/>
                <a:ea typeface="Calibri"/>
                <a:cs typeface="Calibri"/>
                <a:sym typeface="Calibri"/>
              </a:rPr>
              <a:t>Woordenschatontwikkeling</a:t>
            </a:r>
            <a:r>
              <a:rPr lang="en" sz="1200">
                <a:solidFill>
                  <a:schemeClr val="dk1"/>
                </a:solidFill>
                <a:latin typeface="Calibri"/>
                <a:ea typeface="Calibri"/>
                <a:cs typeface="Calibri"/>
                <a:sym typeface="Calibri"/>
              </a:rPr>
              <a:t>: levenlang groeiend. is vaak groter dan men op school denkt.</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 sz="1200">
                <a:solidFill>
                  <a:schemeClr val="dk1"/>
                </a:solidFill>
                <a:latin typeface="Calibri"/>
                <a:ea typeface="Calibri"/>
                <a:cs typeface="Calibri"/>
                <a:sym typeface="Calibri"/>
              </a:rPr>
              <a:t>Grammaticale ontwikkeling</a:t>
            </a:r>
            <a:r>
              <a:rPr lang="en" sz="1200">
                <a:solidFill>
                  <a:schemeClr val="dk1"/>
                </a:solidFill>
                <a:latin typeface="Calibri"/>
                <a:ea typeface="Calibri"/>
                <a:cs typeface="Calibri"/>
                <a:sym typeface="Calibri"/>
              </a:rPr>
              <a:t>: einde basisschool = kind taalbewustzijn volwassen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 sz="1200">
                <a:solidFill>
                  <a:schemeClr val="dk1"/>
                </a:solidFill>
                <a:latin typeface="Calibri"/>
                <a:ea typeface="Calibri"/>
                <a:cs typeface="Calibri"/>
                <a:sym typeface="Calibri"/>
              </a:rPr>
              <a:t>Communicatieve ontwikkeling:</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rPr>
              <a:t>•</a:t>
            </a:r>
            <a:r>
              <a:rPr lang="en" sz="1200">
                <a:solidFill>
                  <a:schemeClr val="dk1"/>
                </a:solidFill>
                <a:latin typeface="Calibri"/>
                <a:ea typeface="Calibri"/>
                <a:cs typeface="Calibri"/>
                <a:sym typeface="Calibri"/>
              </a:rPr>
              <a:t>Leren discussiëren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rPr>
              <a:t>•</a:t>
            </a:r>
            <a:r>
              <a:rPr lang="en" sz="1200">
                <a:solidFill>
                  <a:schemeClr val="dk1"/>
                </a:solidFill>
                <a:latin typeface="Calibri"/>
                <a:ea typeface="Calibri"/>
                <a:cs typeface="Calibri"/>
                <a:sym typeface="Calibri"/>
              </a:rPr>
              <a:t>Hoofd en bijzaken onderscheiden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rPr>
              <a:t>•</a:t>
            </a:r>
            <a:r>
              <a:rPr lang="en" sz="1200">
                <a:solidFill>
                  <a:schemeClr val="dk1"/>
                </a:solidFill>
                <a:latin typeface="Calibri"/>
                <a:ea typeface="Calibri"/>
                <a:cs typeface="Calibri"/>
                <a:sym typeface="Calibri"/>
              </a:rPr>
              <a:t>Reflecteren (is ook metalinguïstisch)</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rPr>
              <a:t>•</a:t>
            </a:r>
            <a:r>
              <a:rPr lang="en" sz="1200">
                <a:solidFill>
                  <a:schemeClr val="dk1"/>
                </a:solidFill>
                <a:latin typeface="Calibri"/>
                <a:ea typeface="Calibri"/>
                <a:cs typeface="Calibri"/>
                <a:sym typeface="Calibri"/>
              </a:rPr>
              <a:t>Effectief informatie uitwisselen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rPr>
              <a:t>•</a:t>
            </a:r>
            <a:endParaRPr sz="1200">
              <a:solidFill>
                <a:schemeClr val="dk1"/>
              </a:solidFill>
            </a:endParaRPr>
          </a:p>
          <a:p>
            <a:pPr indent="0" lvl="0" marL="0" rtl="0" algn="l">
              <a:lnSpc>
                <a:spcPct val="115000"/>
              </a:lnSpc>
              <a:spcBef>
                <a:spcPts val="0"/>
              </a:spcBef>
              <a:spcAft>
                <a:spcPts val="0"/>
              </a:spcAft>
              <a:buNone/>
            </a:pPr>
            <a:r>
              <a:rPr b="1" lang="en" sz="1200">
                <a:solidFill>
                  <a:schemeClr val="dk1"/>
                </a:solidFill>
                <a:latin typeface="Calibri"/>
                <a:ea typeface="Calibri"/>
                <a:cs typeface="Calibri"/>
                <a:sym typeface="Calibri"/>
              </a:rPr>
              <a:t>Metalinguistische ontwikkeling</a:t>
            </a:r>
            <a:r>
              <a:rPr lang="en" sz="1200">
                <a:solidFill>
                  <a:schemeClr val="dk1"/>
                </a:solidFill>
                <a:latin typeface="Calibri"/>
                <a:ea typeface="Calibri"/>
                <a:cs typeface="Calibri"/>
                <a:sym typeface="Calibri"/>
              </a:rPr>
              <a:t>: = kunnen nadenken over taal – kunnen reflecteren over taal. Dit houdt nooit op. (voorbeeld: puber schaamt zich omdat hij een leuk meisje uit wilde vragen en in zijn ogen een verkeerd woord heeft gekozen)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rPr>
              <a:t>•</a:t>
            </a:r>
            <a:endParaRPr sz="1200">
              <a:solidFill>
                <a:schemeClr val="dk1"/>
              </a:solidFill>
            </a:endParaRPr>
          </a:p>
          <a:p>
            <a:pPr indent="0" lvl="0" marL="0" rtl="0" algn="l">
              <a:lnSpc>
                <a:spcPct val="115000"/>
              </a:lnSpc>
              <a:spcBef>
                <a:spcPts val="0"/>
              </a:spcBef>
              <a:spcAft>
                <a:spcPts val="0"/>
              </a:spcAft>
              <a:buNone/>
            </a:pPr>
            <a:r>
              <a:rPr b="1" lang="en" sz="1200">
                <a:solidFill>
                  <a:schemeClr val="dk1"/>
                </a:solidFill>
                <a:latin typeface="Calibri"/>
                <a:ea typeface="Calibri"/>
                <a:cs typeface="Calibri"/>
                <a:sym typeface="Calibri"/>
              </a:rPr>
              <a:t>Schriftelijke ontwikkeling:</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rPr>
              <a:t>•</a:t>
            </a:r>
            <a:r>
              <a:rPr lang="en" sz="1200">
                <a:solidFill>
                  <a:schemeClr val="dk1"/>
                </a:solidFill>
                <a:latin typeface="Calibri"/>
                <a:ea typeface="Calibri"/>
                <a:cs typeface="Calibri"/>
                <a:sym typeface="Calibri"/>
              </a:rPr>
              <a:t>Schrijven  = hulpmiddel om gedachten te ordenen, maar ook kennis vastleggen, maar ook om te bewaren en door te geven. (dagboek etc)</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rPr>
              <a:t>•</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Leren lezen wordt lezen om te leren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SMS-en is creatief met taal omgaan ff w88 (even wachten)</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46f554660f_0_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46f554660f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35f391192_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46f554660f_0_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46f554660f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g46f554660f_0_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46f554660f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g46f554660f_0_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46f554660f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46f4ba939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46f4ba939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46f4ba9392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46f4ba939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46f4ba9392_0_1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46f4ba9392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46f4ba9392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46f4ba939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Clr>
                <a:schemeClr val="dk1"/>
              </a:buClr>
              <a:buSzPts val="1100"/>
              <a:buFont typeface="Arial"/>
              <a:buNone/>
            </a:pPr>
            <a:r>
              <a:rPr b="1" lang="en" sz="2000">
                <a:solidFill>
                  <a:schemeClr val="dk1"/>
                </a:solidFill>
              </a:rPr>
              <a:t>Formeel – operationele fase; </a:t>
            </a:r>
            <a:r>
              <a:rPr lang="en" sz="2000">
                <a:solidFill>
                  <a:schemeClr val="dk1"/>
                </a:solidFill>
              </a:rPr>
              <a:t>van concreet-operationele fase naar formeel-operationeel. (concreet-operationeel = concrete operaties ondernemen, handelingen uitvoeren om iets te ontdekken, processen en verbanden zien / formeel-operationeel = leert abstract denken, los van de concrete dingen om hem heen, logisch denken)</a:t>
            </a:r>
            <a:endParaRPr sz="2000">
              <a:solidFill>
                <a:schemeClr val="dk1"/>
              </a:solidFill>
            </a:endParaRPr>
          </a:p>
          <a:p>
            <a:pPr indent="0" lvl="0" marL="0" rtl="0" algn="l">
              <a:lnSpc>
                <a:spcPct val="80000"/>
              </a:lnSpc>
              <a:spcBef>
                <a:spcPts val="0"/>
              </a:spcBef>
              <a:spcAft>
                <a:spcPts val="0"/>
              </a:spcAft>
              <a:buClr>
                <a:schemeClr val="dk1"/>
              </a:buClr>
              <a:buSzPts val="1100"/>
              <a:buFont typeface="Arial"/>
              <a:buNone/>
            </a:pPr>
            <a:r>
              <a:rPr lang="en" sz="2000">
                <a:solidFill>
                  <a:schemeClr val="dk1"/>
                </a:solidFill>
              </a:rPr>
              <a:t>-Lange termijn geheugen = informatie blijft langer bewaard</a:t>
            </a:r>
            <a:endParaRPr sz="2000">
              <a:solidFill>
                <a:schemeClr val="dk1"/>
              </a:solidFill>
            </a:endParaRPr>
          </a:p>
          <a:p>
            <a:pPr indent="0" lvl="0" marL="0" rtl="0" algn="l">
              <a:lnSpc>
                <a:spcPct val="80000"/>
              </a:lnSpc>
              <a:spcBef>
                <a:spcPts val="0"/>
              </a:spcBef>
              <a:spcAft>
                <a:spcPts val="0"/>
              </a:spcAft>
              <a:buClr>
                <a:schemeClr val="dk1"/>
              </a:buClr>
              <a:buSzPts val="1100"/>
              <a:buFont typeface="Arial"/>
              <a:buNone/>
            </a:pPr>
            <a:r>
              <a:rPr lang="en" sz="2000">
                <a:solidFill>
                  <a:schemeClr val="dk1"/>
                </a:solidFill>
              </a:rPr>
              <a:t>-Nemen kennis beter op</a:t>
            </a:r>
            <a:endParaRPr sz="2000">
              <a:solidFill>
                <a:schemeClr val="dk1"/>
              </a:solidFill>
            </a:endParaRPr>
          </a:p>
          <a:p>
            <a:pPr indent="0" lvl="0" marL="0" rtl="0" algn="l">
              <a:lnSpc>
                <a:spcPct val="80000"/>
              </a:lnSpc>
              <a:spcBef>
                <a:spcPts val="0"/>
              </a:spcBef>
              <a:spcAft>
                <a:spcPts val="0"/>
              </a:spcAft>
              <a:buClr>
                <a:schemeClr val="dk1"/>
              </a:buClr>
              <a:buSzPts val="1100"/>
              <a:buFont typeface="Arial"/>
              <a:buNone/>
            </a:pPr>
            <a:r>
              <a:rPr lang="en" sz="2000">
                <a:solidFill>
                  <a:schemeClr val="dk1"/>
                </a:solidFill>
              </a:rPr>
              <a:t>-Abstract denken</a:t>
            </a:r>
            <a:endParaRPr sz="2000">
              <a:solidFill>
                <a:schemeClr val="dk1"/>
              </a:solidFill>
            </a:endParaRPr>
          </a:p>
          <a:p>
            <a:pPr indent="0" lvl="0" marL="0" rtl="0" algn="l">
              <a:lnSpc>
                <a:spcPct val="80000"/>
              </a:lnSpc>
              <a:spcBef>
                <a:spcPts val="0"/>
              </a:spcBef>
              <a:spcAft>
                <a:spcPts val="0"/>
              </a:spcAft>
              <a:buClr>
                <a:schemeClr val="dk1"/>
              </a:buClr>
              <a:buSzPts val="1100"/>
              <a:buFont typeface="Arial"/>
              <a:buNone/>
            </a:pPr>
            <a:r>
              <a:rPr lang="en" sz="2000">
                <a:solidFill>
                  <a:schemeClr val="dk1"/>
                </a:solidFill>
              </a:rPr>
              <a:t>-Mening ontwikkelen</a:t>
            </a:r>
            <a:endParaRPr sz="2000">
              <a:solidFill>
                <a:schemeClr val="dk1"/>
              </a:solidFill>
            </a:endParaRPr>
          </a:p>
          <a:p>
            <a:pPr indent="0" lvl="0" marL="0" rtl="0" algn="l">
              <a:lnSpc>
                <a:spcPct val="80000"/>
              </a:lnSpc>
              <a:spcBef>
                <a:spcPts val="0"/>
              </a:spcBef>
              <a:spcAft>
                <a:spcPts val="0"/>
              </a:spcAft>
              <a:buClr>
                <a:schemeClr val="dk1"/>
              </a:buClr>
              <a:buSzPts val="1100"/>
              <a:buFont typeface="Arial"/>
              <a:buNone/>
            </a:pPr>
            <a:r>
              <a:rPr lang="en" sz="2000">
                <a:solidFill>
                  <a:schemeClr val="dk1"/>
                </a:solidFill>
              </a:rPr>
              <a:t>-In hypotheses denken; verbanden leggen (als …. dan …)</a:t>
            </a:r>
            <a:endParaRPr sz="2000">
              <a:solidFill>
                <a:schemeClr val="dk1"/>
              </a:solidFill>
            </a:endParaRPr>
          </a:p>
          <a:p>
            <a:pPr indent="0" lvl="0" marL="0" rtl="0" algn="l">
              <a:lnSpc>
                <a:spcPct val="80000"/>
              </a:lnSpc>
              <a:spcBef>
                <a:spcPts val="0"/>
              </a:spcBef>
              <a:spcAft>
                <a:spcPts val="0"/>
              </a:spcAft>
              <a:buClr>
                <a:schemeClr val="dk1"/>
              </a:buClr>
              <a:buSzPts val="1100"/>
              <a:buFont typeface="Arial"/>
              <a:buNone/>
            </a:pPr>
            <a:r>
              <a:rPr lang="en" sz="2000">
                <a:solidFill>
                  <a:schemeClr val="dk1"/>
                </a:solidFill>
              </a:rPr>
              <a:t>-Logisch denken</a:t>
            </a:r>
            <a:endParaRPr sz="2000">
              <a:solidFill>
                <a:schemeClr val="dk1"/>
              </a:solidFill>
            </a:endParaRPr>
          </a:p>
          <a:p>
            <a:pPr indent="0" lvl="0" marL="0" rtl="0" algn="l">
              <a:lnSpc>
                <a:spcPct val="80000"/>
              </a:lnSpc>
              <a:spcBef>
                <a:spcPts val="0"/>
              </a:spcBef>
              <a:spcAft>
                <a:spcPts val="0"/>
              </a:spcAft>
              <a:buClr>
                <a:schemeClr val="dk1"/>
              </a:buClr>
              <a:buSzPts val="1100"/>
              <a:buFont typeface="Arial"/>
              <a:buNone/>
            </a:pPr>
            <a:r>
              <a:rPr b="1" lang="en" sz="2000">
                <a:solidFill>
                  <a:schemeClr val="dk1"/>
                </a:solidFill>
              </a:rPr>
              <a:t>Van BO naar VO; </a:t>
            </a:r>
            <a:r>
              <a:rPr lang="en" sz="2000">
                <a:solidFill>
                  <a:schemeClr val="dk1"/>
                </a:solidFill>
              </a:rPr>
              <a:t>grote verandering. Veel vakken, nieuwe mensen, van oudste naar brugpieper.</a:t>
            </a:r>
            <a:endParaRPr sz="2000">
              <a:solidFill>
                <a:schemeClr val="dk1"/>
              </a:solidFill>
            </a:endParaRPr>
          </a:p>
          <a:p>
            <a:pPr indent="0" lvl="0" marL="0" rtl="0" algn="l">
              <a:lnSpc>
                <a:spcPct val="80000"/>
              </a:lnSpc>
              <a:spcBef>
                <a:spcPts val="0"/>
              </a:spcBef>
              <a:spcAft>
                <a:spcPts val="0"/>
              </a:spcAft>
              <a:buClr>
                <a:schemeClr val="dk1"/>
              </a:buClr>
              <a:buSzPts val="1100"/>
              <a:buFont typeface="Arial"/>
              <a:buNone/>
            </a:pPr>
            <a:r>
              <a:rPr b="1" lang="en" sz="2000">
                <a:solidFill>
                  <a:schemeClr val="dk1"/>
                </a:solidFill>
              </a:rPr>
              <a:t>Eigen denkwereld centraal;</a:t>
            </a:r>
            <a:endParaRPr b="1" sz="2000">
              <a:solidFill>
                <a:schemeClr val="dk1"/>
              </a:solidFill>
            </a:endParaRPr>
          </a:p>
          <a:p>
            <a:pPr indent="0" lvl="0" marL="0" rtl="0" algn="l">
              <a:lnSpc>
                <a:spcPct val="80000"/>
              </a:lnSpc>
              <a:spcBef>
                <a:spcPts val="0"/>
              </a:spcBef>
              <a:spcAft>
                <a:spcPts val="0"/>
              </a:spcAft>
              <a:buClr>
                <a:schemeClr val="dk1"/>
              </a:buClr>
              <a:buSzPts val="1100"/>
              <a:buFont typeface="Arial"/>
              <a:buNone/>
            </a:pPr>
            <a:r>
              <a:rPr lang="en" sz="2000">
                <a:solidFill>
                  <a:schemeClr val="dk1"/>
                </a:solidFill>
              </a:rPr>
              <a:t>-Moeite met luisteren (naar andermans mening en hebben vaak een andere visie op dingen, voelen zich vaak eenzaam hierdoor)</a:t>
            </a:r>
            <a:endParaRPr sz="2000">
              <a:solidFill>
                <a:schemeClr val="dk1"/>
              </a:solidFill>
            </a:endParaRPr>
          </a:p>
          <a:p>
            <a:pPr indent="0" lvl="0" marL="0" rtl="0" algn="l">
              <a:lnSpc>
                <a:spcPct val="80000"/>
              </a:lnSpc>
              <a:spcBef>
                <a:spcPts val="0"/>
              </a:spcBef>
              <a:spcAft>
                <a:spcPts val="0"/>
              </a:spcAft>
              <a:buClr>
                <a:schemeClr val="dk1"/>
              </a:buClr>
              <a:buSzPts val="1100"/>
              <a:buFont typeface="Arial"/>
              <a:buNone/>
            </a:pPr>
            <a:r>
              <a:rPr lang="en" sz="2000">
                <a:solidFill>
                  <a:schemeClr val="dk1"/>
                </a:solidFill>
              </a:rPr>
              <a:t>-Afzetten</a:t>
            </a:r>
            <a:endParaRPr sz="2000">
              <a:solidFill>
                <a:schemeClr val="dk1"/>
              </a:solidFill>
            </a:endParaRPr>
          </a:p>
          <a:p>
            <a:pPr indent="0" lvl="0" marL="0" rtl="0" algn="l">
              <a:lnSpc>
                <a:spcPct val="80000"/>
              </a:lnSpc>
              <a:spcBef>
                <a:spcPts val="0"/>
              </a:spcBef>
              <a:spcAft>
                <a:spcPts val="0"/>
              </a:spcAft>
              <a:buClr>
                <a:schemeClr val="dk1"/>
              </a:buClr>
              <a:buSzPts val="1100"/>
              <a:buFont typeface="Arial"/>
              <a:buNone/>
            </a:pPr>
            <a:r>
              <a:rPr lang="en" sz="2000">
                <a:solidFill>
                  <a:schemeClr val="dk1"/>
                </a:solidFill>
              </a:rPr>
              <a:t>-Tegenstrijdig; klagen bijvoorbeeld over vervuiling door anderen, maar doen er zelf niets aan. Hekel aan rommel op het plein, maar kijk je eigen kamer eens!</a:t>
            </a:r>
            <a:endParaRPr sz="2000">
              <a:solidFill>
                <a:schemeClr val="dk1"/>
              </a:solidFill>
            </a:endParaRPr>
          </a:p>
          <a:p>
            <a:pPr indent="0" lvl="0" marL="0" rtl="0" algn="l">
              <a:lnSpc>
                <a:spcPct val="80000"/>
              </a:lnSpc>
              <a:spcBef>
                <a:spcPts val="0"/>
              </a:spcBef>
              <a:spcAft>
                <a:spcPts val="0"/>
              </a:spcAft>
              <a:buClr>
                <a:schemeClr val="dk1"/>
              </a:buClr>
              <a:buSzPts val="1100"/>
              <a:buFont typeface="Arial"/>
              <a:buNone/>
            </a:pPr>
            <a:r>
              <a:rPr lang="en" sz="2000">
                <a:solidFill>
                  <a:schemeClr val="dk1"/>
                </a:solidFill>
              </a:rPr>
              <a:t>-Zelfreflectie; is soms ‘te’; nadenken over zichzelf, gaat vaak over lichaam en uiterlijk. Dit laatste is vaak te.</a:t>
            </a:r>
            <a:endParaRPr sz="2000">
              <a:solidFill>
                <a:schemeClr val="dk1"/>
              </a:solidFill>
            </a:endParaRPr>
          </a:p>
          <a:p>
            <a:pPr indent="0" lvl="0" marL="0" rtl="0" algn="l">
              <a:lnSpc>
                <a:spcPct val="80000"/>
              </a:lnSpc>
              <a:spcBef>
                <a:spcPts val="0"/>
              </a:spcBef>
              <a:spcAft>
                <a:spcPts val="0"/>
              </a:spcAft>
              <a:buClr>
                <a:schemeClr val="dk1"/>
              </a:buClr>
              <a:buSzPts val="1100"/>
              <a:buFont typeface="Arial"/>
              <a:buNone/>
            </a:pPr>
            <a:r>
              <a:rPr b="1" lang="en" sz="1200">
                <a:solidFill>
                  <a:schemeClr val="dk1"/>
                </a:solidFill>
                <a:latin typeface="Trebuchet MS"/>
                <a:ea typeface="Trebuchet MS"/>
                <a:cs typeface="Trebuchet MS"/>
                <a:sym typeface="Trebuchet MS"/>
              </a:rPr>
              <a:t>Geheugen:</a:t>
            </a:r>
            <a:endParaRPr b="1" sz="1200">
              <a:solidFill>
                <a:schemeClr val="dk1"/>
              </a:solidFill>
              <a:latin typeface="Trebuchet MS"/>
              <a:ea typeface="Trebuchet MS"/>
              <a:cs typeface="Trebuchet MS"/>
              <a:sym typeface="Trebuchet MS"/>
            </a:endParaRPr>
          </a:p>
          <a:p>
            <a:pPr indent="0" lvl="0" marL="0" rtl="0" algn="l">
              <a:lnSpc>
                <a:spcPct val="80000"/>
              </a:lnSpc>
              <a:spcBef>
                <a:spcPts val="0"/>
              </a:spcBef>
              <a:spcAft>
                <a:spcPts val="0"/>
              </a:spcAft>
              <a:buClr>
                <a:schemeClr val="dk1"/>
              </a:buClr>
              <a:buSzPts val="1100"/>
              <a:buFont typeface="Arial"/>
              <a:buNone/>
            </a:pPr>
            <a:r>
              <a:rPr lang="en" sz="1200">
                <a:solidFill>
                  <a:schemeClr val="dk1"/>
                </a:solidFill>
              </a:rPr>
              <a:t>-</a:t>
            </a:r>
            <a:r>
              <a:rPr lang="en" sz="1200">
                <a:solidFill>
                  <a:schemeClr val="dk1"/>
                </a:solidFill>
                <a:latin typeface="Trebuchet MS"/>
                <a:ea typeface="Trebuchet MS"/>
                <a:cs typeface="Trebuchet MS"/>
                <a:sym typeface="Trebuchet MS"/>
              </a:rPr>
              <a:t>Verbindingen leggen; breed inzicht (hersencellen sterven af en maken ruimte voor het leggen van verbindingen – daardoor breder inzicht)</a:t>
            </a:r>
            <a:endParaRPr sz="1200">
              <a:solidFill>
                <a:schemeClr val="dk1"/>
              </a:solidFill>
              <a:latin typeface="Trebuchet MS"/>
              <a:ea typeface="Trebuchet MS"/>
              <a:cs typeface="Trebuchet MS"/>
              <a:sym typeface="Trebuchet MS"/>
            </a:endParaRPr>
          </a:p>
          <a:p>
            <a:pPr indent="0" lvl="0" marL="0" rtl="0" algn="l">
              <a:lnSpc>
                <a:spcPct val="80000"/>
              </a:lnSpc>
              <a:spcBef>
                <a:spcPts val="0"/>
              </a:spcBef>
              <a:spcAft>
                <a:spcPts val="0"/>
              </a:spcAft>
              <a:buClr>
                <a:schemeClr val="dk1"/>
              </a:buClr>
              <a:buSzPts val="1100"/>
              <a:buFont typeface="Arial"/>
              <a:buNone/>
            </a:pPr>
            <a:r>
              <a:rPr lang="en" sz="1200">
                <a:solidFill>
                  <a:schemeClr val="dk1"/>
                </a:solidFill>
              </a:rPr>
              <a:t>-</a:t>
            </a:r>
            <a:r>
              <a:rPr lang="en" sz="1200">
                <a:solidFill>
                  <a:schemeClr val="dk1"/>
                </a:solidFill>
                <a:latin typeface="Trebuchet MS"/>
                <a:ea typeface="Trebuchet MS"/>
                <a:cs typeface="Trebuchet MS"/>
                <a:sym typeface="Trebuchet MS"/>
              </a:rPr>
              <a:t>Info wordt langer bewaard (lange termijngeheugen neemt toe)</a:t>
            </a:r>
            <a:endParaRPr sz="1200">
              <a:solidFill>
                <a:schemeClr val="dk1"/>
              </a:solidFill>
              <a:latin typeface="Trebuchet MS"/>
              <a:ea typeface="Trebuchet MS"/>
              <a:cs typeface="Trebuchet MS"/>
              <a:sym typeface="Trebuchet MS"/>
            </a:endParaRPr>
          </a:p>
          <a:p>
            <a:pPr indent="0" lvl="0" marL="0" rtl="0" algn="l">
              <a:lnSpc>
                <a:spcPct val="80000"/>
              </a:lnSpc>
              <a:spcBef>
                <a:spcPts val="0"/>
              </a:spcBef>
              <a:spcAft>
                <a:spcPts val="0"/>
              </a:spcAft>
              <a:buClr>
                <a:schemeClr val="dk1"/>
              </a:buClr>
              <a:buSzPts val="1100"/>
              <a:buFont typeface="Arial"/>
              <a:buNone/>
            </a:pPr>
            <a:r>
              <a:rPr b="1" lang="en" sz="1200">
                <a:solidFill>
                  <a:schemeClr val="dk1"/>
                </a:solidFill>
                <a:latin typeface="Trebuchet MS"/>
                <a:ea typeface="Trebuchet MS"/>
                <a:cs typeface="Trebuchet MS"/>
                <a:sym typeface="Trebuchet MS"/>
              </a:rPr>
              <a:t>Abstract en kritisch denken;</a:t>
            </a:r>
            <a:endParaRPr b="1" sz="1200">
              <a:solidFill>
                <a:schemeClr val="dk1"/>
              </a:solidFill>
              <a:latin typeface="Trebuchet MS"/>
              <a:ea typeface="Trebuchet MS"/>
              <a:cs typeface="Trebuchet MS"/>
              <a:sym typeface="Trebuchet MS"/>
            </a:endParaRPr>
          </a:p>
          <a:p>
            <a:pPr indent="0" lvl="0" marL="0" rtl="0" algn="l">
              <a:lnSpc>
                <a:spcPct val="80000"/>
              </a:lnSpc>
              <a:spcBef>
                <a:spcPts val="0"/>
              </a:spcBef>
              <a:spcAft>
                <a:spcPts val="0"/>
              </a:spcAft>
              <a:buClr>
                <a:schemeClr val="dk1"/>
              </a:buClr>
              <a:buSzPts val="1100"/>
              <a:buFont typeface="Arial"/>
              <a:buNone/>
            </a:pPr>
            <a:r>
              <a:rPr lang="en" sz="1200">
                <a:solidFill>
                  <a:schemeClr val="dk1"/>
                </a:solidFill>
              </a:rPr>
              <a:t>-</a:t>
            </a:r>
            <a:r>
              <a:rPr lang="en" sz="1200">
                <a:solidFill>
                  <a:schemeClr val="dk1"/>
                </a:solidFill>
                <a:latin typeface="Trebuchet MS"/>
                <a:ea typeface="Trebuchet MS"/>
                <a:cs typeface="Trebuchet MS"/>
                <a:sym typeface="Trebuchet MS"/>
              </a:rPr>
              <a:t>Genuanceerd denken; minder zwart – wit (ten opzichte van de puber)</a:t>
            </a:r>
            <a:endParaRPr sz="1200">
              <a:solidFill>
                <a:schemeClr val="dk1"/>
              </a:solidFill>
              <a:latin typeface="Trebuchet MS"/>
              <a:ea typeface="Trebuchet MS"/>
              <a:cs typeface="Trebuchet MS"/>
              <a:sym typeface="Trebuchet MS"/>
            </a:endParaRPr>
          </a:p>
          <a:p>
            <a:pPr indent="0" lvl="0" marL="0" rtl="0" algn="l">
              <a:lnSpc>
                <a:spcPct val="80000"/>
              </a:lnSpc>
              <a:spcBef>
                <a:spcPts val="0"/>
              </a:spcBef>
              <a:spcAft>
                <a:spcPts val="0"/>
              </a:spcAft>
              <a:buClr>
                <a:schemeClr val="dk1"/>
              </a:buClr>
              <a:buSzPts val="1100"/>
              <a:buFont typeface="Arial"/>
              <a:buNone/>
            </a:pPr>
            <a:r>
              <a:rPr lang="en" sz="1200">
                <a:solidFill>
                  <a:schemeClr val="dk1"/>
                </a:solidFill>
              </a:rPr>
              <a:t>-</a:t>
            </a:r>
            <a:r>
              <a:rPr lang="en" sz="1200">
                <a:solidFill>
                  <a:schemeClr val="dk1"/>
                </a:solidFill>
                <a:latin typeface="Trebuchet MS"/>
                <a:ea typeface="Trebuchet MS"/>
                <a:cs typeface="Trebuchet MS"/>
                <a:sym typeface="Trebuchet MS"/>
              </a:rPr>
              <a:t>Mening wordt met argumenten onderbouwd (zijn overtuigd van hun gelijk, dus gaan discussiëren en beargumenteren)</a:t>
            </a:r>
            <a:endParaRPr sz="1200">
              <a:solidFill>
                <a:schemeClr val="dk1"/>
              </a:solidFill>
              <a:latin typeface="Trebuchet MS"/>
              <a:ea typeface="Trebuchet MS"/>
              <a:cs typeface="Trebuchet MS"/>
              <a:sym typeface="Trebuchet MS"/>
            </a:endParaRPr>
          </a:p>
          <a:p>
            <a:pPr indent="0" lvl="0" marL="0" rtl="0" algn="l">
              <a:lnSpc>
                <a:spcPct val="80000"/>
              </a:lnSpc>
              <a:spcBef>
                <a:spcPts val="0"/>
              </a:spcBef>
              <a:spcAft>
                <a:spcPts val="0"/>
              </a:spcAft>
              <a:buClr>
                <a:schemeClr val="dk1"/>
              </a:buClr>
              <a:buSzPts val="1100"/>
              <a:buFont typeface="Arial"/>
              <a:buNone/>
            </a:pPr>
            <a:r>
              <a:rPr lang="en" sz="1200">
                <a:solidFill>
                  <a:schemeClr val="dk1"/>
                </a:solidFill>
              </a:rPr>
              <a:t>-</a:t>
            </a:r>
            <a:r>
              <a:rPr lang="en" sz="1200">
                <a:solidFill>
                  <a:schemeClr val="dk1"/>
                </a:solidFill>
                <a:latin typeface="Trebuchet MS"/>
                <a:ea typeface="Trebuchet MS"/>
                <a:cs typeface="Trebuchet MS"/>
                <a:sym typeface="Trebuchet MS"/>
              </a:rPr>
              <a:t>Eigen mening staat minder centraal (dit is een verschil met de puber, adolescenten zijn beter in staat een andere mening aan te horen en er over na te denken dan een puber)</a:t>
            </a:r>
            <a:endParaRPr sz="1200">
              <a:solidFill>
                <a:schemeClr val="dk1"/>
              </a:solidFill>
              <a:latin typeface="Trebuchet MS"/>
              <a:ea typeface="Trebuchet MS"/>
              <a:cs typeface="Trebuchet MS"/>
              <a:sym typeface="Trebuchet MS"/>
            </a:endParaRPr>
          </a:p>
          <a:p>
            <a:pPr indent="0" lvl="0" marL="0" rtl="0" algn="l">
              <a:lnSpc>
                <a:spcPct val="80000"/>
              </a:lnSpc>
              <a:spcBef>
                <a:spcPts val="0"/>
              </a:spcBef>
              <a:spcAft>
                <a:spcPts val="0"/>
              </a:spcAft>
              <a:buClr>
                <a:schemeClr val="dk1"/>
              </a:buClr>
              <a:buSzPts val="1100"/>
              <a:buFont typeface="Arial"/>
              <a:buNone/>
            </a:pPr>
            <a:r>
              <a:rPr b="1" lang="en" sz="1200">
                <a:solidFill>
                  <a:schemeClr val="dk1"/>
                </a:solidFill>
                <a:latin typeface="Trebuchet MS"/>
                <a:ea typeface="Trebuchet MS"/>
                <a:cs typeface="Trebuchet MS"/>
                <a:sym typeface="Trebuchet MS"/>
              </a:rPr>
              <a:t>Interesse in politiek en religie</a:t>
            </a:r>
            <a:endParaRPr b="1" sz="1200">
              <a:solidFill>
                <a:schemeClr val="dk1"/>
              </a:solidFill>
              <a:latin typeface="Trebuchet MS"/>
              <a:ea typeface="Trebuchet MS"/>
              <a:cs typeface="Trebuchet MS"/>
              <a:sym typeface="Trebuchet MS"/>
            </a:endParaRPr>
          </a:p>
          <a:p>
            <a:pPr indent="0" lvl="0" marL="0" rtl="0" algn="l">
              <a:lnSpc>
                <a:spcPct val="80000"/>
              </a:lnSpc>
              <a:spcBef>
                <a:spcPts val="0"/>
              </a:spcBef>
              <a:spcAft>
                <a:spcPts val="0"/>
              </a:spcAft>
              <a:buClr>
                <a:schemeClr val="dk1"/>
              </a:buClr>
              <a:buSzPts val="1100"/>
              <a:buFont typeface="Arial"/>
              <a:buNone/>
            </a:pPr>
            <a:r>
              <a:rPr lang="en" sz="1200">
                <a:solidFill>
                  <a:schemeClr val="dk1"/>
                </a:solidFill>
              </a:rPr>
              <a:t>-</a:t>
            </a:r>
            <a:r>
              <a:rPr lang="en" sz="1200">
                <a:solidFill>
                  <a:schemeClr val="dk1"/>
                </a:solidFill>
                <a:latin typeface="Trebuchet MS"/>
                <a:ea typeface="Trebuchet MS"/>
                <a:cs typeface="Trebuchet MS"/>
                <a:sym typeface="Trebuchet MS"/>
              </a:rPr>
              <a:t>Nadenken over politieke kwesties (puber had hier nog geen interesse in)</a:t>
            </a:r>
            <a:endParaRPr sz="1200">
              <a:solidFill>
                <a:schemeClr val="dk1"/>
              </a:solidFill>
              <a:latin typeface="Trebuchet MS"/>
              <a:ea typeface="Trebuchet MS"/>
              <a:cs typeface="Trebuchet MS"/>
              <a:sym typeface="Trebuchet MS"/>
            </a:endParaRPr>
          </a:p>
          <a:p>
            <a:pPr indent="0" lvl="0" marL="0" rtl="0" algn="l">
              <a:lnSpc>
                <a:spcPct val="80000"/>
              </a:lnSpc>
              <a:spcBef>
                <a:spcPts val="0"/>
              </a:spcBef>
              <a:spcAft>
                <a:spcPts val="0"/>
              </a:spcAft>
              <a:buClr>
                <a:schemeClr val="dk1"/>
              </a:buClr>
              <a:buSzPts val="1100"/>
              <a:buFont typeface="Arial"/>
              <a:buNone/>
            </a:pPr>
            <a:r>
              <a:rPr lang="en" sz="1200">
                <a:solidFill>
                  <a:schemeClr val="dk1"/>
                </a:solidFill>
              </a:rPr>
              <a:t>-</a:t>
            </a:r>
            <a:r>
              <a:rPr lang="en" sz="1200">
                <a:solidFill>
                  <a:schemeClr val="dk1"/>
                </a:solidFill>
                <a:latin typeface="Trebuchet MS"/>
                <a:ea typeface="Trebuchet MS"/>
                <a:cs typeface="Trebuchet MS"/>
                <a:sym typeface="Trebuchet MS"/>
              </a:rPr>
              <a:t>Verplaatsen in standpunten van politieke partijen en diverse religieuze uitingsvormen</a:t>
            </a:r>
            <a:endParaRPr sz="1200">
              <a:solidFill>
                <a:schemeClr val="dk1"/>
              </a:solidFill>
              <a:latin typeface="Trebuchet MS"/>
              <a:ea typeface="Trebuchet MS"/>
              <a:cs typeface="Trebuchet MS"/>
              <a:sym typeface="Trebuchet MS"/>
            </a:endParaRPr>
          </a:p>
          <a:p>
            <a:pPr indent="0" lvl="0" marL="0" rtl="0" algn="l">
              <a:lnSpc>
                <a:spcPct val="80000"/>
              </a:lnSpc>
              <a:spcBef>
                <a:spcPts val="0"/>
              </a:spcBef>
              <a:spcAft>
                <a:spcPts val="0"/>
              </a:spcAft>
              <a:buClr>
                <a:schemeClr val="dk1"/>
              </a:buClr>
              <a:buSzPts val="1100"/>
              <a:buFont typeface="Arial"/>
              <a:buNone/>
            </a:pPr>
            <a:r>
              <a:rPr b="1" lang="en" sz="1200">
                <a:solidFill>
                  <a:schemeClr val="dk1"/>
                </a:solidFill>
                <a:latin typeface="Trebuchet MS"/>
                <a:ea typeface="Trebuchet MS"/>
                <a:cs typeface="Trebuchet MS"/>
                <a:sym typeface="Trebuchet MS"/>
              </a:rPr>
              <a:t>Keuzes maken</a:t>
            </a:r>
            <a:endParaRPr b="1" sz="1200">
              <a:solidFill>
                <a:schemeClr val="dk1"/>
              </a:solidFill>
              <a:latin typeface="Trebuchet MS"/>
              <a:ea typeface="Trebuchet MS"/>
              <a:cs typeface="Trebuchet MS"/>
              <a:sym typeface="Trebuchet MS"/>
            </a:endParaRPr>
          </a:p>
          <a:p>
            <a:pPr indent="0" lvl="0" marL="0" rtl="0" algn="l">
              <a:lnSpc>
                <a:spcPct val="80000"/>
              </a:lnSpc>
              <a:spcBef>
                <a:spcPts val="0"/>
              </a:spcBef>
              <a:spcAft>
                <a:spcPts val="0"/>
              </a:spcAft>
              <a:buClr>
                <a:schemeClr val="dk1"/>
              </a:buClr>
              <a:buSzPts val="1100"/>
              <a:buFont typeface="Arial"/>
              <a:buNone/>
            </a:pPr>
            <a:r>
              <a:rPr lang="en" sz="1200">
                <a:solidFill>
                  <a:schemeClr val="dk1"/>
                </a:solidFill>
              </a:rPr>
              <a:t>-</a:t>
            </a:r>
            <a:r>
              <a:rPr lang="en" sz="1200">
                <a:solidFill>
                  <a:schemeClr val="dk1"/>
                </a:solidFill>
                <a:latin typeface="Trebuchet MS"/>
                <a:ea typeface="Trebuchet MS"/>
                <a:cs typeface="Trebuchet MS"/>
                <a:sym typeface="Trebuchet MS"/>
              </a:rPr>
              <a:t>Werken of studeren?</a:t>
            </a:r>
            <a:endParaRPr sz="1200">
              <a:solidFill>
                <a:schemeClr val="dk1"/>
              </a:solidFill>
              <a:latin typeface="Trebuchet MS"/>
              <a:ea typeface="Trebuchet MS"/>
              <a:cs typeface="Trebuchet MS"/>
              <a:sym typeface="Trebuchet MS"/>
            </a:endParaRPr>
          </a:p>
          <a:p>
            <a:pPr indent="0" lvl="0" marL="0" rtl="0" algn="l">
              <a:lnSpc>
                <a:spcPct val="80000"/>
              </a:lnSpc>
              <a:spcBef>
                <a:spcPts val="0"/>
              </a:spcBef>
              <a:spcAft>
                <a:spcPts val="0"/>
              </a:spcAft>
              <a:buClr>
                <a:schemeClr val="dk1"/>
              </a:buClr>
              <a:buSzPts val="1100"/>
              <a:buFont typeface="Arial"/>
              <a:buNone/>
            </a:pPr>
            <a:r>
              <a:rPr lang="en" sz="1200">
                <a:solidFill>
                  <a:schemeClr val="dk1"/>
                </a:solidFill>
              </a:rPr>
              <a:t>-</a:t>
            </a:r>
            <a:r>
              <a:rPr lang="en" sz="1200">
                <a:solidFill>
                  <a:schemeClr val="dk1"/>
                </a:solidFill>
                <a:latin typeface="Trebuchet MS"/>
                <a:ea typeface="Trebuchet MS"/>
                <a:cs typeface="Trebuchet MS"/>
                <a:sym typeface="Trebuchet MS"/>
              </a:rPr>
              <a:t>Bij ouders wonen of op jezelf?</a:t>
            </a:r>
            <a:endParaRPr sz="1200">
              <a:solidFill>
                <a:schemeClr val="dk1"/>
              </a:solidFill>
              <a:latin typeface="Trebuchet MS"/>
              <a:ea typeface="Trebuchet MS"/>
              <a:cs typeface="Trebuchet MS"/>
              <a:sym typeface="Trebuchet MS"/>
            </a:endParaRPr>
          </a:p>
          <a:p>
            <a:pPr indent="0" lvl="0" marL="0" rtl="0" algn="l">
              <a:lnSpc>
                <a:spcPct val="80000"/>
              </a:lnSpc>
              <a:spcBef>
                <a:spcPts val="0"/>
              </a:spcBef>
              <a:spcAft>
                <a:spcPts val="0"/>
              </a:spcAft>
              <a:buClr>
                <a:schemeClr val="dk1"/>
              </a:buClr>
              <a:buSzPts val="1100"/>
              <a:buFont typeface="Arial"/>
              <a:buNone/>
            </a:pPr>
            <a:r>
              <a:rPr lang="en" sz="1200">
                <a:solidFill>
                  <a:schemeClr val="dk1"/>
                </a:solidFill>
              </a:rPr>
              <a:t>-</a:t>
            </a:r>
            <a:r>
              <a:rPr lang="en" sz="1200">
                <a:solidFill>
                  <a:schemeClr val="dk1"/>
                </a:solidFill>
                <a:latin typeface="Trebuchet MS"/>
                <a:ea typeface="Trebuchet MS"/>
                <a:cs typeface="Trebuchet MS"/>
                <a:sym typeface="Trebuchet MS"/>
              </a:rPr>
              <a:t>Reizen of lekker thuis blijven?</a:t>
            </a:r>
            <a:endParaRPr sz="1200">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46f4ba9392_0_2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46f4ba9392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Clr>
                <a:schemeClr val="dk1"/>
              </a:buClr>
              <a:buSzPts val="1100"/>
              <a:buFont typeface="Arial"/>
              <a:buNone/>
            </a:pPr>
            <a:r>
              <a:rPr b="1" lang="en" sz="2000">
                <a:solidFill>
                  <a:schemeClr val="dk1"/>
                </a:solidFill>
              </a:rPr>
              <a:t>Formeel – operationele fase; </a:t>
            </a:r>
            <a:r>
              <a:rPr lang="en" sz="2000">
                <a:solidFill>
                  <a:schemeClr val="dk1"/>
                </a:solidFill>
              </a:rPr>
              <a:t>van concreet-operationele fase naar formeel-operationeel. (concreet-operationeel = concrete operaties ondernemen, handelingen uitvoeren om iets te ontdekken, processen en verbanden zien / formeel-operationeel = leert abstract denken, los van de concrete dingen om hem heen, logisch denken)</a:t>
            </a:r>
            <a:endParaRPr sz="2000">
              <a:solidFill>
                <a:schemeClr val="dk1"/>
              </a:solidFill>
            </a:endParaRPr>
          </a:p>
          <a:p>
            <a:pPr indent="0" lvl="0" marL="0" rtl="0" algn="l">
              <a:lnSpc>
                <a:spcPct val="80000"/>
              </a:lnSpc>
              <a:spcBef>
                <a:spcPts val="0"/>
              </a:spcBef>
              <a:spcAft>
                <a:spcPts val="0"/>
              </a:spcAft>
              <a:buClr>
                <a:schemeClr val="dk1"/>
              </a:buClr>
              <a:buSzPts val="1100"/>
              <a:buFont typeface="Arial"/>
              <a:buNone/>
            </a:pPr>
            <a:r>
              <a:rPr lang="en" sz="2000">
                <a:solidFill>
                  <a:schemeClr val="dk1"/>
                </a:solidFill>
              </a:rPr>
              <a:t>-Lange termijn geheugen = informatie blijft langer bewaard</a:t>
            </a:r>
            <a:endParaRPr sz="2000">
              <a:solidFill>
                <a:schemeClr val="dk1"/>
              </a:solidFill>
            </a:endParaRPr>
          </a:p>
          <a:p>
            <a:pPr indent="0" lvl="0" marL="0" rtl="0" algn="l">
              <a:lnSpc>
                <a:spcPct val="80000"/>
              </a:lnSpc>
              <a:spcBef>
                <a:spcPts val="0"/>
              </a:spcBef>
              <a:spcAft>
                <a:spcPts val="0"/>
              </a:spcAft>
              <a:buClr>
                <a:schemeClr val="dk1"/>
              </a:buClr>
              <a:buSzPts val="1100"/>
              <a:buFont typeface="Arial"/>
              <a:buNone/>
            </a:pPr>
            <a:r>
              <a:rPr lang="en" sz="2000">
                <a:solidFill>
                  <a:schemeClr val="dk1"/>
                </a:solidFill>
              </a:rPr>
              <a:t>-Nemen kennis beter op</a:t>
            </a:r>
            <a:endParaRPr sz="2000">
              <a:solidFill>
                <a:schemeClr val="dk1"/>
              </a:solidFill>
            </a:endParaRPr>
          </a:p>
          <a:p>
            <a:pPr indent="0" lvl="0" marL="0" rtl="0" algn="l">
              <a:lnSpc>
                <a:spcPct val="80000"/>
              </a:lnSpc>
              <a:spcBef>
                <a:spcPts val="0"/>
              </a:spcBef>
              <a:spcAft>
                <a:spcPts val="0"/>
              </a:spcAft>
              <a:buClr>
                <a:schemeClr val="dk1"/>
              </a:buClr>
              <a:buSzPts val="1100"/>
              <a:buFont typeface="Arial"/>
              <a:buNone/>
            </a:pPr>
            <a:r>
              <a:rPr lang="en" sz="2000">
                <a:solidFill>
                  <a:schemeClr val="dk1"/>
                </a:solidFill>
              </a:rPr>
              <a:t>-Abstract denken</a:t>
            </a:r>
            <a:endParaRPr sz="2000">
              <a:solidFill>
                <a:schemeClr val="dk1"/>
              </a:solidFill>
            </a:endParaRPr>
          </a:p>
          <a:p>
            <a:pPr indent="0" lvl="0" marL="0" rtl="0" algn="l">
              <a:lnSpc>
                <a:spcPct val="80000"/>
              </a:lnSpc>
              <a:spcBef>
                <a:spcPts val="0"/>
              </a:spcBef>
              <a:spcAft>
                <a:spcPts val="0"/>
              </a:spcAft>
              <a:buClr>
                <a:schemeClr val="dk1"/>
              </a:buClr>
              <a:buSzPts val="1100"/>
              <a:buFont typeface="Arial"/>
              <a:buNone/>
            </a:pPr>
            <a:r>
              <a:rPr lang="en" sz="2000">
                <a:solidFill>
                  <a:schemeClr val="dk1"/>
                </a:solidFill>
              </a:rPr>
              <a:t>-Mening ontwikkelen</a:t>
            </a:r>
            <a:endParaRPr sz="2000">
              <a:solidFill>
                <a:schemeClr val="dk1"/>
              </a:solidFill>
            </a:endParaRPr>
          </a:p>
          <a:p>
            <a:pPr indent="0" lvl="0" marL="0" rtl="0" algn="l">
              <a:lnSpc>
                <a:spcPct val="80000"/>
              </a:lnSpc>
              <a:spcBef>
                <a:spcPts val="0"/>
              </a:spcBef>
              <a:spcAft>
                <a:spcPts val="0"/>
              </a:spcAft>
              <a:buClr>
                <a:schemeClr val="dk1"/>
              </a:buClr>
              <a:buSzPts val="1100"/>
              <a:buFont typeface="Arial"/>
              <a:buNone/>
            </a:pPr>
            <a:r>
              <a:rPr lang="en" sz="2000">
                <a:solidFill>
                  <a:schemeClr val="dk1"/>
                </a:solidFill>
              </a:rPr>
              <a:t>-In hypotheses denken; verbanden leggen (als …. dan …)</a:t>
            </a:r>
            <a:endParaRPr sz="2000">
              <a:solidFill>
                <a:schemeClr val="dk1"/>
              </a:solidFill>
            </a:endParaRPr>
          </a:p>
          <a:p>
            <a:pPr indent="0" lvl="0" marL="0" rtl="0" algn="l">
              <a:lnSpc>
                <a:spcPct val="80000"/>
              </a:lnSpc>
              <a:spcBef>
                <a:spcPts val="0"/>
              </a:spcBef>
              <a:spcAft>
                <a:spcPts val="0"/>
              </a:spcAft>
              <a:buClr>
                <a:schemeClr val="dk1"/>
              </a:buClr>
              <a:buSzPts val="1100"/>
              <a:buFont typeface="Arial"/>
              <a:buNone/>
            </a:pPr>
            <a:r>
              <a:rPr lang="en" sz="2000">
                <a:solidFill>
                  <a:schemeClr val="dk1"/>
                </a:solidFill>
              </a:rPr>
              <a:t>-Logisch denken</a:t>
            </a:r>
            <a:endParaRPr sz="2000">
              <a:solidFill>
                <a:schemeClr val="dk1"/>
              </a:solidFill>
            </a:endParaRPr>
          </a:p>
          <a:p>
            <a:pPr indent="0" lvl="0" marL="0" rtl="0" algn="l">
              <a:lnSpc>
                <a:spcPct val="80000"/>
              </a:lnSpc>
              <a:spcBef>
                <a:spcPts val="0"/>
              </a:spcBef>
              <a:spcAft>
                <a:spcPts val="0"/>
              </a:spcAft>
              <a:buClr>
                <a:schemeClr val="dk1"/>
              </a:buClr>
              <a:buSzPts val="1100"/>
              <a:buFont typeface="Arial"/>
              <a:buNone/>
            </a:pPr>
            <a:r>
              <a:rPr b="1" lang="en" sz="2000">
                <a:solidFill>
                  <a:schemeClr val="dk1"/>
                </a:solidFill>
              </a:rPr>
              <a:t>Van BO naar VO; </a:t>
            </a:r>
            <a:r>
              <a:rPr lang="en" sz="2000">
                <a:solidFill>
                  <a:schemeClr val="dk1"/>
                </a:solidFill>
              </a:rPr>
              <a:t>grote verandering. Veel vakken, nieuwe mensen, van oudste naar brugpieper.</a:t>
            </a:r>
            <a:endParaRPr sz="2000">
              <a:solidFill>
                <a:schemeClr val="dk1"/>
              </a:solidFill>
            </a:endParaRPr>
          </a:p>
          <a:p>
            <a:pPr indent="0" lvl="0" marL="0" rtl="0" algn="l">
              <a:lnSpc>
                <a:spcPct val="80000"/>
              </a:lnSpc>
              <a:spcBef>
                <a:spcPts val="0"/>
              </a:spcBef>
              <a:spcAft>
                <a:spcPts val="0"/>
              </a:spcAft>
              <a:buClr>
                <a:schemeClr val="dk1"/>
              </a:buClr>
              <a:buSzPts val="1100"/>
              <a:buFont typeface="Arial"/>
              <a:buNone/>
            </a:pPr>
            <a:r>
              <a:rPr b="1" lang="en" sz="2000">
                <a:solidFill>
                  <a:schemeClr val="dk1"/>
                </a:solidFill>
              </a:rPr>
              <a:t>Eigen denkwereld centraal;</a:t>
            </a:r>
            <a:endParaRPr b="1" sz="2000">
              <a:solidFill>
                <a:schemeClr val="dk1"/>
              </a:solidFill>
            </a:endParaRPr>
          </a:p>
          <a:p>
            <a:pPr indent="0" lvl="0" marL="0" rtl="0" algn="l">
              <a:lnSpc>
                <a:spcPct val="80000"/>
              </a:lnSpc>
              <a:spcBef>
                <a:spcPts val="0"/>
              </a:spcBef>
              <a:spcAft>
                <a:spcPts val="0"/>
              </a:spcAft>
              <a:buClr>
                <a:schemeClr val="dk1"/>
              </a:buClr>
              <a:buSzPts val="1100"/>
              <a:buFont typeface="Arial"/>
              <a:buNone/>
            </a:pPr>
            <a:r>
              <a:rPr lang="en" sz="2000">
                <a:solidFill>
                  <a:schemeClr val="dk1"/>
                </a:solidFill>
              </a:rPr>
              <a:t>-Moeite met luisteren (naar andermans mening en hebben vaak een andere visie op dingen, voelen zich vaak eenzaam hierdoor)</a:t>
            </a:r>
            <a:endParaRPr sz="2000">
              <a:solidFill>
                <a:schemeClr val="dk1"/>
              </a:solidFill>
            </a:endParaRPr>
          </a:p>
          <a:p>
            <a:pPr indent="0" lvl="0" marL="0" rtl="0" algn="l">
              <a:lnSpc>
                <a:spcPct val="80000"/>
              </a:lnSpc>
              <a:spcBef>
                <a:spcPts val="0"/>
              </a:spcBef>
              <a:spcAft>
                <a:spcPts val="0"/>
              </a:spcAft>
              <a:buClr>
                <a:schemeClr val="dk1"/>
              </a:buClr>
              <a:buSzPts val="1100"/>
              <a:buFont typeface="Arial"/>
              <a:buNone/>
            </a:pPr>
            <a:r>
              <a:rPr lang="en" sz="2000">
                <a:solidFill>
                  <a:schemeClr val="dk1"/>
                </a:solidFill>
              </a:rPr>
              <a:t>-Afzetten</a:t>
            </a:r>
            <a:endParaRPr sz="2000">
              <a:solidFill>
                <a:schemeClr val="dk1"/>
              </a:solidFill>
            </a:endParaRPr>
          </a:p>
          <a:p>
            <a:pPr indent="0" lvl="0" marL="0" rtl="0" algn="l">
              <a:lnSpc>
                <a:spcPct val="80000"/>
              </a:lnSpc>
              <a:spcBef>
                <a:spcPts val="0"/>
              </a:spcBef>
              <a:spcAft>
                <a:spcPts val="0"/>
              </a:spcAft>
              <a:buClr>
                <a:schemeClr val="dk1"/>
              </a:buClr>
              <a:buSzPts val="1100"/>
              <a:buFont typeface="Arial"/>
              <a:buNone/>
            </a:pPr>
            <a:r>
              <a:rPr lang="en" sz="2000">
                <a:solidFill>
                  <a:schemeClr val="dk1"/>
                </a:solidFill>
              </a:rPr>
              <a:t>-Tegenstrijdig; klagen bijvoorbeeld over vervuiling door anderen, maar doen er zelf niets aan. Hekel aan rommel op het plein, maar kijk je eigen kamer eens!</a:t>
            </a:r>
            <a:endParaRPr sz="2000">
              <a:solidFill>
                <a:schemeClr val="dk1"/>
              </a:solidFill>
            </a:endParaRPr>
          </a:p>
          <a:p>
            <a:pPr indent="0" lvl="0" marL="0" rtl="0" algn="l">
              <a:lnSpc>
                <a:spcPct val="80000"/>
              </a:lnSpc>
              <a:spcBef>
                <a:spcPts val="0"/>
              </a:spcBef>
              <a:spcAft>
                <a:spcPts val="0"/>
              </a:spcAft>
              <a:buClr>
                <a:schemeClr val="dk1"/>
              </a:buClr>
              <a:buSzPts val="1100"/>
              <a:buFont typeface="Arial"/>
              <a:buNone/>
            </a:pPr>
            <a:r>
              <a:rPr lang="en" sz="2000">
                <a:solidFill>
                  <a:schemeClr val="dk1"/>
                </a:solidFill>
              </a:rPr>
              <a:t>-Zelfreflectie; is soms ‘te’; nadenken over zichzelf, gaat vaak over lichaam en uiterlijk. Dit laatste is vaak te.</a:t>
            </a:r>
            <a:endParaRPr sz="2000">
              <a:solidFill>
                <a:schemeClr val="dk1"/>
              </a:solidFill>
            </a:endParaRPr>
          </a:p>
          <a:p>
            <a:pPr indent="0" lvl="0" marL="0" rtl="0" algn="l">
              <a:lnSpc>
                <a:spcPct val="80000"/>
              </a:lnSpc>
              <a:spcBef>
                <a:spcPts val="0"/>
              </a:spcBef>
              <a:spcAft>
                <a:spcPts val="0"/>
              </a:spcAft>
              <a:buClr>
                <a:schemeClr val="dk1"/>
              </a:buClr>
              <a:buSzPts val="1100"/>
              <a:buFont typeface="Arial"/>
              <a:buNone/>
            </a:pPr>
            <a:r>
              <a:rPr b="1" lang="en" sz="1200">
                <a:solidFill>
                  <a:schemeClr val="dk1"/>
                </a:solidFill>
                <a:latin typeface="Trebuchet MS"/>
                <a:ea typeface="Trebuchet MS"/>
                <a:cs typeface="Trebuchet MS"/>
                <a:sym typeface="Trebuchet MS"/>
              </a:rPr>
              <a:t>Geheugen:</a:t>
            </a:r>
            <a:endParaRPr b="1" sz="1200">
              <a:solidFill>
                <a:schemeClr val="dk1"/>
              </a:solidFill>
              <a:latin typeface="Trebuchet MS"/>
              <a:ea typeface="Trebuchet MS"/>
              <a:cs typeface="Trebuchet MS"/>
              <a:sym typeface="Trebuchet MS"/>
            </a:endParaRPr>
          </a:p>
          <a:p>
            <a:pPr indent="0" lvl="0" marL="0" rtl="0" algn="l">
              <a:lnSpc>
                <a:spcPct val="80000"/>
              </a:lnSpc>
              <a:spcBef>
                <a:spcPts val="0"/>
              </a:spcBef>
              <a:spcAft>
                <a:spcPts val="0"/>
              </a:spcAft>
              <a:buClr>
                <a:schemeClr val="dk1"/>
              </a:buClr>
              <a:buSzPts val="1100"/>
              <a:buFont typeface="Arial"/>
              <a:buNone/>
            </a:pPr>
            <a:r>
              <a:rPr lang="en" sz="1200">
                <a:solidFill>
                  <a:schemeClr val="dk1"/>
                </a:solidFill>
              </a:rPr>
              <a:t>-</a:t>
            </a:r>
            <a:r>
              <a:rPr lang="en" sz="1200">
                <a:solidFill>
                  <a:schemeClr val="dk1"/>
                </a:solidFill>
                <a:latin typeface="Trebuchet MS"/>
                <a:ea typeface="Trebuchet MS"/>
                <a:cs typeface="Trebuchet MS"/>
                <a:sym typeface="Trebuchet MS"/>
              </a:rPr>
              <a:t>Verbindingen leggen; breed inzicht (hersencellen sterven af en maken ruimte voor het leggen van verbindingen – daardoor breder inzicht)</a:t>
            </a:r>
            <a:endParaRPr sz="1200">
              <a:solidFill>
                <a:schemeClr val="dk1"/>
              </a:solidFill>
              <a:latin typeface="Trebuchet MS"/>
              <a:ea typeface="Trebuchet MS"/>
              <a:cs typeface="Trebuchet MS"/>
              <a:sym typeface="Trebuchet MS"/>
            </a:endParaRPr>
          </a:p>
          <a:p>
            <a:pPr indent="0" lvl="0" marL="0" rtl="0" algn="l">
              <a:lnSpc>
                <a:spcPct val="80000"/>
              </a:lnSpc>
              <a:spcBef>
                <a:spcPts val="0"/>
              </a:spcBef>
              <a:spcAft>
                <a:spcPts val="0"/>
              </a:spcAft>
              <a:buClr>
                <a:schemeClr val="dk1"/>
              </a:buClr>
              <a:buSzPts val="1100"/>
              <a:buFont typeface="Arial"/>
              <a:buNone/>
            </a:pPr>
            <a:r>
              <a:rPr lang="en" sz="1200">
                <a:solidFill>
                  <a:schemeClr val="dk1"/>
                </a:solidFill>
              </a:rPr>
              <a:t>-</a:t>
            </a:r>
            <a:r>
              <a:rPr lang="en" sz="1200">
                <a:solidFill>
                  <a:schemeClr val="dk1"/>
                </a:solidFill>
                <a:latin typeface="Trebuchet MS"/>
                <a:ea typeface="Trebuchet MS"/>
                <a:cs typeface="Trebuchet MS"/>
                <a:sym typeface="Trebuchet MS"/>
              </a:rPr>
              <a:t>Info wordt langer bewaard (lange termijngeheugen neemt toe)</a:t>
            </a:r>
            <a:endParaRPr sz="1200">
              <a:solidFill>
                <a:schemeClr val="dk1"/>
              </a:solidFill>
              <a:latin typeface="Trebuchet MS"/>
              <a:ea typeface="Trebuchet MS"/>
              <a:cs typeface="Trebuchet MS"/>
              <a:sym typeface="Trebuchet MS"/>
            </a:endParaRPr>
          </a:p>
          <a:p>
            <a:pPr indent="0" lvl="0" marL="0" rtl="0" algn="l">
              <a:lnSpc>
                <a:spcPct val="80000"/>
              </a:lnSpc>
              <a:spcBef>
                <a:spcPts val="0"/>
              </a:spcBef>
              <a:spcAft>
                <a:spcPts val="0"/>
              </a:spcAft>
              <a:buClr>
                <a:schemeClr val="dk1"/>
              </a:buClr>
              <a:buSzPts val="1100"/>
              <a:buFont typeface="Arial"/>
              <a:buNone/>
            </a:pPr>
            <a:r>
              <a:rPr b="1" lang="en" sz="1200">
                <a:solidFill>
                  <a:schemeClr val="dk1"/>
                </a:solidFill>
                <a:latin typeface="Trebuchet MS"/>
                <a:ea typeface="Trebuchet MS"/>
                <a:cs typeface="Trebuchet MS"/>
                <a:sym typeface="Trebuchet MS"/>
              </a:rPr>
              <a:t>Abstract en kritisch denken;</a:t>
            </a:r>
            <a:endParaRPr b="1" sz="1200">
              <a:solidFill>
                <a:schemeClr val="dk1"/>
              </a:solidFill>
              <a:latin typeface="Trebuchet MS"/>
              <a:ea typeface="Trebuchet MS"/>
              <a:cs typeface="Trebuchet MS"/>
              <a:sym typeface="Trebuchet MS"/>
            </a:endParaRPr>
          </a:p>
          <a:p>
            <a:pPr indent="0" lvl="0" marL="0" rtl="0" algn="l">
              <a:lnSpc>
                <a:spcPct val="80000"/>
              </a:lnSpc>
              <a:spcBef>
                <a:spcPts val="0"/>
              </a:spcBef>
              <a:spcAft>
                <a:spcPts val="0"/>
              </a:spcAft>
              <a:buClr>
                <a:schemeClr val="dk1"/>
              </a:buClr>
              <a:buSzPts val="1100"/>
              <a:buFont typeface="Arial"/>
              <a:buNone/>
            </a:pPr>
            <a:r>
              <a:rPr lang="en" sz="1200">
                <a:solidFill>
                  <a:schemeClr val="dk1"/>
                </a:solidFill>
              </a:rPr>
              <a:t>-</a:t>
            </a:r>
            <a:r>
              <a:rPr lang="en" sz="1200">
                <a:solidFill>
                  <a:schemeClr val="dk1"/>
                </a:solidFill>
                <a:latin typeface="Trebuchet MS"/>
                <a:ea typeface="Trebuchet MS"/>
                <a:cs typeface="Trebuchet MS"/>
                <a:sym typeface="Trebuchet MS"/>
              </a:rPr>
              <a:t>Genuanceerd denken; minder zwart – wit (ten opzichte van de puber)</a:t>
            </a:r>
            <a:endParaRPr sz="1200">
              <a:solidFill>
                <a:schemeClr val="dk1"/>
              </a:solidFill>
              <a:latin typeface="Trebuchet MS"/>
              <a:ea typeface="Trebuchet MS"/>
              <a:cs typeface="Trebuchet MS"/>
              <a:sym typeface="Trebuchet MS"/>
            </a:endParaRPr>
          </a:p>
          <a:p>
            <a:pPr indent="0" lvl="0" marL="0" rtl="0" algn="l">
              <a:lnSpc>
                <a:spcPct val="80000"/>
              </a:lnSpc>
              <a:spcBef>
                <a:spcPts val="0"/>
              </a:spcBef>
              <a:spcAft>
                <a:spcPts val="0"/>
              </a:spcAft>
              <a:buClr>
                <a:schemeClr val="dk1"/>
              </a:buClr>
              <a:buSzPts val="1100"/>
              <a:buFont typeface="Arial"/>
              <a:buNone/>
            </a:pPr>
            <a:r>
              <a:rPr lang="en" sz="1200">
                <a:solidFill>
                  <a:schemeClr val="dk1"/>
                </a:solidFill>
              </a:rPr>
              <a:t>-</a:t>
            </a:r>
            <a:r>
              <a:rPr lang="en" sz="1200">
                <a:solidFill>
                  <a:schemeClr val="dk1"/>
                </a:solidFill>
                <a:latin typeface="Trebuchet MS"/>
                <a:ea typeface="Trebuchet MS"/>
                <a:cs typeface="Trebuchet MS"/>
                <a:sym typeface="Trebuchet MS"/>
              </a:rPr>
              <a:t>Mening wordt met argumenten onderbouwd (zijn overtuigd van hun gelijk, dus gaan discussiëren en beargumenteren)</a:t>
            </a:r>
            <a:endParaRPr sz="1200">
              <a:solidFill>
                <a:schemeClr val="dk1"/>
              </a:solidFill>
              <a:latin typeface="Trebuchet MS"/>
              <a:ea typeface="Trebuchet MS"/>
              <a:cs typeface="Trebuchet MS"/>
              <a:sym typeface="Trebuchet MS"/>
            </a:endParaRPr>
          </a:p>
          <a:p>
            <a:pPr indent="0" lvl="0" marL="0" rtl="0" algn="l">
              <a:lnSpc>
                <a:spcPct val="80000"/>
              </a:lnSpc>
              <a:spcBef>
                <a:spcPts val="0"/>
              </a:spcBef>
              <a:spcAft>
                <a:spcPts val="0"/>
              </a:spcAft>
              <a:buClr>
                <a:schemeClr val="dk1"/>
              </a:buClr>
              <a:buSzPts val="1100"/>
              <a:buFont typeface="Arial"/>
              <a:buNone/>
            </a:pPr>
            <a:r>
              <a:rPr lang="en" sz="1200">
                <a:solidFill>
                  <a:schemeClr val="dk1"/>
                </a:solidFill>
              </a:rPr>
              <a:t>-</a:t>
            </a:r>
            <a:r>
              <a:rPr lang="en" sz="1200">
                <a:solidFill>
                  <a:schemeClr val="dk1"/>
                </a:solidFill>
                <a:latin typeface="Trebuchet MS"/>
                <a:ea typeface="Trebuchet MS"/>
                <a:cs typeface="Trebuchet MS"/>
                <a:sym typeface="Trebuchet MS"/>
              </a:rPr>
              <a:t>Eigen mening staat minder centraal (dit is een verschil met de puber, adolescenten zijn beter in staat een andere mening aan te horen en er over na te denken dan een puber)</a:t>
            </a:r>
            <a:endParaRPr sz="1200">
              <a:solidFill>
                <a:schemeClr val="dk1"/>
              </a:solidFill>
              <a:latin typeface="Trebuchet MS"/>
              <a:ea typeface="Trebuchet MS"/>
              <a:cs typeface="Trebuchet MS"/>
              <a:sym typeface="Trebuchet MS"/>
            </a:endParaRPr>
          </a:p>
          <a:p>
            <a:pPr indent="0" lvl="0" marL="0" rtl="0" algn="l">
              <a:lnSpc>
                <a:spcPct val="80000"/>
              </a:lnSpc>
              <a:spcBef>
                <a:spcPts val="0"/>
              </a:spcBef>
              <a:spcAft>
                <a:spcPts val="0"/>
              </a:spcAft>
              <a:buClr>
                <a:schemeClr val="dk1"/>
              </a:buClr>
              <a:buSzPts val="1100"/>
              <a:buFont typeface="Arial"/>
              <a:buNone/>
            </a:pPr>
            <a:r>
              <a:rPr b="1" lang="en" sz="1200">
                <a:solidFill>
                  <a:schemeClr val="dk1"/>
                </a:solidFill>
                <a:latin typeface="Trebuchet MS"/>
                <a:ea typeface="Trebuchet MS"/>
                <a:cs typeface="Trebuchet MS"/>
                <a:sym typeface="Trebuchet MS"/>
              </a:rPr>
              <a:t>Interesse in politiek en religie</a:t>
            </a:r>
            <a:endParaRPr b="1" sz="1200">
              <a:solidFill>
                <a:schemeClr val="dk1"/>
              </a:solidFill>
              <a:latin typeface="Trebuchet MS"/>
              <a:ea typeface="Trebuchet MS"/>
              <a:cs typeface="Trebuchet MS"/>
              <a:sym typeface="Trebuchet MS"/>
            </a:endParaRPr>
          </a:p>
          <a:p>
            <a:pPr indent="0" lvl="0" marL="0" rtl="0" algn="l">
              <a:lnSpc>
                <a:spcPct val="80000"/>
              </a:lnSpc>
              <a:spcBef>
                <a:spcPts val="0"/>
              </a:spcBef>
              <a:spcAft>
                <a:spcPts val="0"/>
              </a:spcAft>
              <a:buClr>
                <a:schemeClr val="dk1"/>
              </a:buClr>
              <a:buSzPts val="1100"/>
              <a:buFont typeface="Arial"/>
              <a:buNone/>
            </a:pPr>
            <a:r>
              <a:rPr lang="en" sz="1200">
                <a:solidFill>
                  <a:schemeClr val="dk1"/>
                </a:solidFill>
              </a:rPr>
              <a:t>-</a:t>
            </a:r>
            <a:r>
              <a:rPr lang="en" sz="1200">
                <a:solidFill>
                  <a:schemeClr val="dk1"/>
                </a:solidFill>
                <a:latin typeface="Trebuchet MS"/>
                <a:ea typeface="Trebuchet MS"/>
                <a:cs typeface="Trebuchet MS"/>
                <a:sym typeface="Trebuchet MS"/>
              </a:rPr>
              <a:t>Nadenken over politieke kwesties (puber had hier nog geen interesse in)</a:t>
            </a:r>
            <a:endParaRPr sz="1200">
              <a:solidFill>
                <a:schemeClr val="dk1"/>
              </a:solidFill>
              <a:latin typeface="Trebuchet MS"/>
              <a:ea typeface="Trebuchet MS"/>
              <a:cs typeface="Trebuchet MS"/>
              <a:sym typeface="Trebuchet MS"/>
            </a:endParaRPr>
          </a:p>
          <a:p>
            <a:pPr indent="0" lvl="0" marL="0" rtl="0" algn="l">
              <a:lnSpc>
                <a:spcPct val="80000"/>
              </a:lnSpc>
              <a:spcBef>
                <a:spcPts val="0"/>
              </a:spcBef>
              <a:spcAft>
                <a:spcPts val="0"/>
              </a:spcAft>
              <a:buClr>
                <a:schemeClr val="dk1"/>
              </a:buClr>
              <a:buSzPts val="1100"/>
              <a:buFont typeface="Arial"/>
              <a:buNone/>
            </a:pPr>
            <a:r>
              <a:rPr lang="en" sz="1200">
                <a:solidFill>
                  <a:schemeClr val="dk1"/>
                </a:solidFill>
              </a:rPr>
              <a:t>-</a:t>
            </a:r>
            <a:r>
              <a:rPr lang="en" sz="1200">
                <a:solidFill>
                  <a:schemeClr val="dk1"/>
                </a:solidFill>
                <a:latin typeface="Trebuchet MS"/>
                <a:ea typeface="Trebuchet MS"/>
                <a:cs typeface="Trebuchet MS"/>
                <a:sym typeface="Trebuchet MS"/>
              </a:rPr>
              <a:t>Verplaatsen in standpunten van politieke partijen en diverse religieuze uitingsvormen</a:t>
            </a:r>
            <a:endParaRPr sz="1200">
              <a:solidFill>
                <a:schemeClr val="dk1"/>
              </a:solidFill>
              <a:latin typeface="Trebuchet MS"/>
              <a:ea typeface="Trebuchet MS"/>
              <a:cs typeface="Trebuchet MS"/>
              <a:sym typeface="Trebuchet MS"/>
            </a:endParaRPr>
          </a:p>
          <a:p>
            <a:pPr indent="0" lvl="0" marL="0" rtl="0" algn="l">
              <a:lnSpc>
                <a:spcPct val="80000"/>
              </a:lnSpc>
              <a:spcBef>
                <a:spcPts val="0"/>
              </a:spcBef>
              <a:spcAft>
                <a:spcPts val="0"/>
              </a:spcAft>
              <a:buClr>
                <a:schemeClr val="dk1"/>
              </a:buClr>
              <a:buSzPts val="1100"/>
              <a:buFont typeface="Arial"/>
              <a:buNone/>
            </a:pPr>
            <a:r>
              <a:rPr b="1" lang="en" sz="1200">
                <a:solidFill>
                  <a:schemeClr val="dk1"/>
                </a:solidFill>
                <a:latin typeface="Trebuchet MS"/>
                <a:ea typeface="Trebuchet MS"/>
                <a:cs typeface="Trebuchet MS"/>
                <a:sym typeface="Trebuchet MS"/>
              </a:rPr>
              <a:t>Keuzes maken</a:t>
            </a:r>
            <a:endParaRPr b="1" sz="1200">
              <a:solidFill>
                <a:schemeClr val="dk1"/>
              </a:solidFill>
              <a:latin typeface="Trebuchet MS"/>
              <a:ea typeface="Trebuchet MS"/>
              <a:cs typeface="Trebuchet MS"/>
              <a:sym typeface="Trebuchet MS"/>
            </a:endParaRPr>
          </a:p>
          <a:p>
            <a:pPr indent="0" lvl="0" marL="0" rtl="0" algn="l">
              <a:lnSpc>
                <a:spcPct val="80000"/>
              </a:lnSpc>
              <a:spcBef>
                <a:spcPts val="0"/>
              </a:spcBef>
              <a:spcAft>
                <a:spcPts val="0"/>
              </a:spcAft>
              <a:buClr>
                <a:schemeClr val="dk1"/>
              </a:buClr>
              <a:buSzPts val="1100"/>
              <a:buFont typeface="Arial"/>
              <a:buNone/>
            </a:pPr>
            <a:r>
              <a:rPr lang="en" sz="1200">
                <a:solidFill>
                  <a:schemeClr val="dk1"/>
                </a:solidFill>
              </a:rPr>
              <a:t>-</a:t>
            </a:r>
            <a:r>
              <a:rPr lang="en" sz="1200">
                <a:solidFill>
                  <a:schemeClr val="dk1"/>
                </a:solidFill>
                <a:latin typeface="Trebuchet MS"/>
                <a:ea typeface="Trebuchet MS"/>
                <a:cs typeface="Trebuchet MS"/>
                <a:sym typeface="Trebuchet MS"/>
              </a:rPr>
              <a:t>Werken of studeren?</a:t>
            </a:r>
            <a:endParaRPr sz="1200">
              <a:solidFill>
                <a:schemeClr val="dk1"/>
              </a:solidFill>
              <a:latin typeface="Trebuchet MS"/>
              <a:ea typeface="Trebuchet MS"/>
              <a:cs typeface="Trebuchet MS"/>
              <a:sym typeface="Trebuchet MS"/>
            </a:endParaRPr>
          </a:p>
          <a:p>
            <a:pPr indent="0" lvl="0" marL="0" rtl="0" algn="l">
              <a:lnSpc>
                <a:spcPct val="80000"/>
              </a:lnSpc>
              <a:spcBef>
                <a:spcPts val="0"/>
              </a:spcBef>
              <a:spcAft>
                <a:spcPts val="0"/>
              </a:spcAft>
              <a:buClr>
                <a:schemeClr val="dk1"/>
              </a:buClr>
              <a:buSzPts val="1100"/>
              <a:buFont typeface="Arial"/>
              <a:buNone/>
            </a:pPr>
            <a:r>
              <a:rPr lang="en" sz="1200">
                <a:solidFill>
                  <a:schemeClr val="dk1"/>
                </a:solidFill>
              </a:rPr>
              <a:t>-</a:t>
            </a:r>
            <a:r>
              <a:rPr lang="en" sz="1200">
                <a:solidFill>
                  <a:schemeClr val="dk1"/>
                </a:solidFill>
                <a:latin typeface="Trebuchet MS"/>
                <a:ea typeface="Trebuchet MS"/>
                <a:cs typeface="Trebuchet MS"/>
                <a:sym typeface="Trebuchet MS"/>
              </a:rPr>
              <a:t>Bij ouders wonen of op jezelf?</a:t>
            </a:r>
            <a:endParaRPr sz="1200">
              <a:solidFill>
                <a:schemeClr val="dk1"/>
              </a:solidFill>
              <a:latin typeface="Trebuchet MS"/>
              <a:ea typeface="Trebuchet MS"/>
              <a:cs typeface="Trebuchet MS"/>
              <a:sym typeface="Trebuchet MS"/>
            </a:endParaRPr>
          </a:p>
          <a:p>
            <a:pPr indent="0" lvl="0" marL="0" rtl="0" algn="l">
              <a:lnSpc>
                <a:spcPct val="80000"/>
              </a:lnSpc>
              <a:spcBef>
                <a:spcPts val="0"/>
              </a:spcBef>
              <a:spcAft>
                <a:spcPts val="0"/>
              </a:spcAft>
              <a:buClr>
                <a:schemeClr val="dk1"/>
              </a:buClr>
              <a:buSzPts val="1100"/>
              <a:buFont typeface="Arial"/>
              <a:buNone/>
            </a:pPr>
            <a:r>
              <a:rPr lang="en" sz="1200">
                <a:solidFill>
                  <a:schemeClr val="dk1"/>
                </a:solidFill>
              </a:rPr>
              <a:t>-</a:t>
            </a:r>
            <a:r>
              <a:rPr lang="en" sz="1200">
                <a:solidFill>
                  <a:schemeClr val="dk1"/>
                </a:solidFill>
                <a:latin typeface="Trebuchet MS"/>
                <a:ea typeface="Trebuchet MS"/>
                <a:cs typeface="Trebuchet MS"/>
                <a:sym typeface="Trebuchet MS"/>
              </a:rPr>
              <a:t>Reizen of lekker thuis blijven?</a:t>
            </a:r>
            <a:endParaRPr sz="1200">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46f4ba9392_0_2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46f4ba9392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b="1" lang="en" sz="2000">
                <a:solidFill>
                  <a:schemeClr val="dk1"/>
                </a:solidFill>
              </a:rPr>
              <a:t>Formeel – operationele fase; </a:t>
            </a:r>
            <a:r>
              <a:rPr lang="en" sz="2000">
                <a:solidFill>
                  <a:schemeClr val="dk1"/>
                </a:solidFill>
              </a:rPr>
              <a:t>van concreet-operationele fase naar formeel-operationeel. (concreet-operationeel = concrete operaties ondernemen, handelingen uitvoeren om iets te ontdekken, processen en verbanden zien / formeel-operationeel = leert abstract denken, los van de concrete dingen om hem heen, logisch denken)</a:t>
            </a:r>
            <a:endParaRPr sz="2000">
              <a:solidFill>
                <a:schemeClr val="dk1"/>
              </a:solidFill>
            </a:endParaRPr>
          </a:p>
          <a:p>
            <a:pPr indent="0" lvl="0" marL="0" rtl="0" algn="l">
              <a:lnSpc>
                <a:spcPct val="80000"/>
              </a:lnSpc>
              <a:spcBef>
                <a:spcPts val="0"/>
              </a:spcBef>
              <a:spcAft>
                <a:spcPts val="0"/>
              </a:spcAft>
              <a:buNone/>
            </a:pPr>
            <a:r>
              <a:rPr lang="en" sz="2000">
                <a:solidFill>
                  <a:schemeClr val="dk1"/>
                </a:solidFill>
              </a:rPr>
              <a:t>-Lange termijn geheugen = informatie blijft langer bewaard</a:t>
            </a:r>
            <a:endParaRPr sz="2000">
              <a:solidFill>
                <a:schemeClr val="dk1"/>
              </a:solidFill>
            </a:endParaRPr>
          </a:p>
          <a:p>
            <a:pPr indent="0" lvl="0" marL="0" rtl="0" algn="l">
              <a:lnSpc>
                <a:spcPct val="80000"/>
              </a:lnSpc>
              <a:spcBef>
                <a:spcPts val="0"/>
              </a:spcBef>
              <a:spcAft>
                <a:spcPts val="0"/>
              </a:spcAft>
              <a:buNone/>
            </a:pPr>
            <a:r>
              <a:rPr lang="en" sz="2000">
                <a:solidFill>
                  <a:schemeClr val="dk1"/>
                </a:solidFill>
              </a:rPr>
              <a:t>-Nemen kennis beter op</a:t>
            </a:r>
            <a:endParaRPr sz="2000">
              <a:solidFill>
                <a:schemeClr val="dk1"/>
              </a:solidFill>
            </a:endParaRPr>
          </a:p>
          <a:p>
            <a:pPr indent="0" lvl="0" marL="0" rtl="0" algn="l">
              <a:lnSpc>
                <a:spcPct val="80000"/>
              </a:lnSpc>
              <a:spcBef>
                <a:spcPts val="0"/>
              </a:spcBef>
              <a:spcAft>
                <a:spcPts val="0"/>
              </a:spcAft>
              <a:buNone/>
            </a:pPr>
            <a:r>
              <a:rPr lang="en" sz="2000">
                <a:solidFill>
                  <a:schemeClr val="dk1"/>
                </a:solidFill>
              </a:rPr>
              <a:t>-Abstract denken</a:t>
            </a:r>
            <a:endParaRPr sz="2000">
              <a:solidFill>
                <a:schemeClr val="dk1"/>
              </a:solidFill>
            </a:endParaRPr>
          </a:p>
          <a:p>
            <a:pPr indent="0" lvl="0" marL="0" rtl="0" algn="l">
              <a:lnSpc>
                <a:spcPct val="80000"/>
              </a:lnSpc>
              <a:spcBef>
                <a:spcPts val="0"/>
              </a:spcBef>
              <a:spcAft>
                <a:spcPts val="0"/>
              </a:spcAft>
              <a:buNone/>
            </a:pPr>
            <a:r>
              <a:rPr lang="en" sz="2000">
                <a:solidFill>
                  <a:schemeClr val="dk1"/>
                </a:solidFill>
              </a:rPr>
              <a:t>-Mening ontwikkelen</a:t>
            </a:r>
            <a:endParaRPr sz="2000">
              <a:solidFill>
                <a:schemeClr val="dk1"/>
              </a:solidFill>
            </a:endParaRPr>
          </a:p>
          <a:p>
            <a:pPr indent="0" lvl="0" marL="0" rtl="0" algn="l">
              <a:lnSpc>
                <a:spcPct val="80000"/>
              </a:lnSpc>
              <a:spcBef>
                <a:spcPts val="0"/>
              </a:spcBef>
              <a:spcAft>
                <a:spcPts val="0"/>
              </a:spcAft>
              <a:buNone/>
            </a:pPr>
            <a:r>
              <a:rPr lang="en" sz="2000">
                <a:solidFill>
                  <a:schemeClr val="dk1"/>
                </a:solidFill>
              </a:rPr>
              <a:t>-In hypotheses denken; verbanden leggen (als …. dan …)</a:t>
            </a:r>
            <a:endParaRPr sz="2000">
              <a:solidFill>
                <a:schemeClr val="dk1"/>
              </a:solidFill>
            </a:endParaRPr>
          </a:p>
          <a:p>
            <a:pPr indent="0" lvl="0" marL="0" rtl="0" algn="l">
              <a:lnSpc>
                <a:spcPct val="80000"/>
              </a:lnSpc>
              <a:spcBef>
                <a:spcPts val="0"/>
              </a:spcBef>
              <a:spcAft>
                <a:spcPts val="0"/>
              </a:spcAft>
              <a:buNone/>
            </a:pPr>
            <a:r>
              <a:rPr lang="en" sz="2000">
                <a:solidFill>
                  <a:schemeClr val="dk1"/>
                </a:solidFill>
              </a:rPr>
              <a:t>-Logisch denken</a:t>
            </a:r>
            <a:endParaRPr sz="2000">
              <a:solidFill>
                <a:schemeClr val="dk1"/>
              </a:solidFill>
            </a:endParaRPr>
          </a:p>
          <a:p>
            <a:pPr indent="0" lvl="0" marL="0" rtl="0" algn="l">
              <a:lnSpc>
                <a:spcPct val="80000"/>
              </a:lnSpc>
              <a:spcBef>
                <a:spcPts val="0"/>
              </a:spcBef>
              <a:spcAft>
                <a:spcPts val="0"/>
              </a:spcAft>
              <a:buNone/>
            </a:pPr>
            <a:r>
              <a:rPr b="1" lang="en" sz="2000">
                <a:solidFill>
                  <a:schemeClr val="dk1"/>
                </a:solidFill>
              </a:rPr>
              <a:t>Van BO naar VO; </a:t>
            </a:r>
            <a:r>
              <a:rPr lang="en" sz="2000">
                <a:solidFill>
                  <a:schemeClr val="dk1"/>
                </a:solidFill>
              </a:rPr>
              <a:t>grote verandering. Veel vakken, nieuwe mensen, van oudste naar brugpieper.</a:t>
            </a:r>
            <a:endParaRPr sz="2000">
              <a:solidFill>
                <a:schemeClr val="dk1"/>
              </a:solidFill>
            </a:endParaRPr>
          </a:p>
          <a:p>
            <a:pPr indent="0" lvl="0" marL="0" rtl="0" algn="l">
              <a:lnSpc>
                <a:spcPct val="80000"/>
              </a:lnSpc>
              <a:spcBef>
                <a:spcPts val="0"/>
              </a:spcBef>
              <a:spcAft>
                <a:spcPts val="0"/>
              </a:spcAft>
              <a:buNone/>
            </a:pPr>
            <a:r>
              <a:rPr b="1" lang="en" sz="2000">
                <a:solidFill>
                  <a:schemeClr val="dk1"/>
                </a:solidFill>
              </a:rPr>
              <a:t>Eigen denkwereld centraal;</a:t>
            </a:r>
            <a:endParaRPr b="1" sz="2000">
              <a:solidFill>
                <a:schemeClr val="dk1"/>
              </a:solidFill>
            </a:endParaRPr>
          </a:p>
          <a:p>
            <a:pPr indent="0" lvl="0" marL="0" rtl="0" algn="l">
              <a:lnSpc>
                <a:spcPct val="80000"/>
              </a:lnSpc>
              <a:spcBef>
                <a:spcPts val="0"/>
              </a:spcBef>
              <a:spcAft>
                <a:spcPts val="0"/>
              </a:spcAft>
              <a:buNone/>
            </a:pPr>
            <a:r>
              <a:rPr lang="en" sz="2000">
                <a:solidFill>
                  <a:schemeClr val="dk1"/>
                </a:solidFill>
              </a:rPr>
              <a:t>-Moeite met luisteren (naar andermans mening en hebben vaak een andere visie op dingen, voelen zich vaak eenzaam hierdoor)</a:t>
            </a:r>
            <a:endParaRPr sz="2000">
              <a:solidFill>
                <a:schemeClr val="dk1"/>
              </a:solidFill>
            </a:endParaRPr>
          </a:p>
          <a:p>
            <a:pPr indent="0" lvl="0" marL="0" rtl="0" algn="l">
              <a:lnSpc>
                <a:spcPct val="80000"/>
              </a:lnSpc>
              <a:spcBef>
                <a:spcPts val="0"/>
              </a:spcBef>
              <a:spcAft>
                <a:spcPts val="0"/>
              </a:spcAft>
              <a:buNone/>
            </a:pPr>
            <a:r>
              <a:rPr lang="en" sz="2000">
                <a:solidFill>
                  <a:schemeClr val="dk1"/>
                </a:solidFill>
              </a:rPr>
              <a:t>-Afzetten</a:t>
            </a:r>
            <a:endParaRPr sz="2000">
              <a:solidFill>
                <a:schemeClr val="dk1"/>
              </a:solidFill>
            </a:endParaRPr>
          </a:p>
          <a:p>
            <a:pPr indent="0" lvl="0" marL="0" rtl="0" algn="l">
              <a:lnSpc>
                <a:spcPct val="80000"/>
              </a:lnSpc>
              <a:spcBef>
                <a:spcPts val="0"/>
              </a:spcBef>
              <a:spcAft>
                <a:spcPts val="0"/>
              </a:spcAft>
              <a:buNone/>
            </a:pPr>
            <a:r>
              <a:rPr lang="en" sz="2000">
                <a:solidFill>
                  <a:schemeClr val="dk1"/>
                </a:solidFill>
              </a:rPr>
              <a:t>-Tegenstrijdig; klagen bijvoorbeeld over vervuiling door anderen, maar doen er zelf niets aan. Hekel aan rommel op het plein, maar kijk je eigen kamer eens!</a:t>
            </a:r>
            <a:endParaRPr sz="2000">
              <a:solidFill>
                <a:schemeClr val="dk1"/>
              </a:solidFill>
            </a:endParaRPr>
          </a:p>
          <a:p>
            <a:pPr indent="0" lvl="0" marL="0" rtl="0" algn="l">
              <a:lnSpc>
                <a:spcPct val="80000"/>
              </a:lnSpc>
              <a:spcBef>
                <a:spcPts val="0"/>
              </a:spcBef>
              <a:spcAft>
                <a:spcPts val="0"/>
              </a:spcAft>
              <a:buNone/>
            </a:pPr>
            <a:r>
              <a:rPr lang="en" sz="2000">
                <a:solidFill>
                  <a:schemeClr val="dk1"/>
                </a:solidFill>
              </a:rPr>
              <a:t>-Zelfreflectie; is soms ‘te’; nadenken over zichzelf, gaat vaak over lichaam en uiterlijk. Dit laatste is vaak te.</a:t>
            </a:r>
            <a:endParaRPr sz="2000">
              <a:solidFill>
                <a:schemeClr val="dk1"/>
              </a:solidFill>
            </a:endParaRPr>
          </a:p>
          <a:p>
            <a:pPr indent="0" lvl="0" marL="0" rtl="0" algn="l">
              <a:lnSpc>
                <a:spcPct val="80000"/>
              </a:lnSpc>
              <a:spcBef>
                <a:spcPts val="0"/>
              </a:spcBef>
              <a:spcAft>
                <a:spcPts val="0"/>
              </a:spcAft>
              <a:buNone/>
            </a:pPr>
            <a:r>
              <a:rPr b="1" lang="en" sz="1200">
                <a:solidFill>
                  <a:schemeClr val="dk1"/>
                </a:solidFill>
                <a:latin typeface="Trebuchet MS"/>
                <a:ea typeface="Trebuchet MS"/>
                <a:cs typeface="Trebuchet MS"/>
                <a:sym typeface="Trebuchet MS"/>
              </a:rPr>
              <a:t>Geheugen:</a:t>
            </a:r>
            <a:endParaRPr b="1" sz="1200">
              <a:solidFill>
                <a:schemeClr val="dk1"/>
              </a:solidFill>
              <a:latin typeface="Trebuchet MS"/>
              <a:ea typeface="Trebuchet MS"/>
              <a:cs typeface="Trebuchet MS"/>
              <a:sym typeface="Trebuchet MS"/>
            </a:endParaRPr>
          </a:p>
          <a:p>
            <a:pPr indent="0" lvl="0" marL="0" rtl="0" algn="l">
              <a:lnSpc>
                <a:spcPct val="80000"/>
              </a:lnSpc>
              <a:spcBef>
                <a:spcPts val="0"/>
              </a:spcBef>
              <a:spcAft>
                <a:spcPts val="0"/>
              </a:spcAft>
              <a:buNone/>
            </a:pPr>
            <a:r>
              <a:rPr lang="en" sz="1200">
                <a:solidFill>
                  <a:schemeClr val="dk1"/>
                </a:solidFill>
              </a:rPr>
              <a:t>-</a:t>
            </a:r>
            <a:r>
              <a:rPr lang="en" sz="1200">
                <a:solidFill>
                  <a:schemeClr val="dk1"/>
                </a:solidFill>
                <a:latin typeface="Trebuchet MS"/>
                <a:ea typeface="Trebuchet MS"/>
                <a:cs typeface="Trebuchet MS"/>
                <a:sym typeface="Trebuchet MS"/>
              </a:rPr>
              <a:t>Verbindingen leggen; breed inzicht (hersencellen sterven af en maken ruimte voor het leggen van verbindingen – daardoor breder inzicht)</a:t>
            </a:r>
            <a:endParaRPr sz="1200">
              <a:solidFill>
                <a:schemeClr val="dk1"/>
              </a:solidFill>
              <a:latin typeface="Trebuchet MS"/>
              <a:ea typeface="Trebuchet MS"/>
              <a:cs typeface="Trebuchet MS"/>
              <a:sym typeface="Trebuchet MS"/>
            </a:endParaRPr>
          </a:p>
          <a:p>
            <a:pPr indent="0" lvl="0" marL="0" rtl="0" algn="l">
              <a:lnSpc>
                <a:spcPct val="80000"/>
              </a:lnSpc>
              <a:spcBef>
                <a:spcPts val="0"/>
              </a:spcBef>
              <a:spcAft>
                <a:spcPts val="0"/>
              </a:spcAft>
              <a:buNone/>
            </a:pPr>
            <a:r>
              <a:rPr lang="en" sz="1200">
                <a:solidFill>
                  <a:schemeClr val="dk1"/>
                </a:solidFill>
              </a:rPr>
              <a:t>-</a:t>
            </a:r>
            <a:r>
              <a:rPr lang="en" sz="1200">
                <a:solidFill>
                  <a:schemeClr val="dk1"/>
                </a:solidFill>
                <a:latin typeface="Trebuchet MS"/>
                <a:ea typeface="Trebuchet MS"/>
                <a:cs typeface="Trebuchet MS"/>
                <a:sym typeface="Trebuchet MS"/>
              </a:rPr>
              <a:t>Info wordt langer bewaard (lange termijngeheugen neemt toe)</a:t>
            </a:r>
            <a:endParaRPr sz="1200">
              <a:solidFill>
                <a:schemeClr val="dk1"/>
              </a:solidFill>
              <a:latin typeface="Trebuchet MS"/>
              <a:ea typeface="Trebuchet MS"/>
              <a:cs typeface="Trebuchet MS"/>
              <a:sym typeface="Trebuchet MS"/>
            </a:endParaRPr>
          </a:p>
          <a:p>
            <a:pPr indent="0" lvl="0" marL="0" rtl="0" algn="l">
              <a:lnSpc>
                <a:spcPct val="80000"/>
              </a:lnSpc>
              <a:spcBef>
                <a:spcPts val="0"/>
              </a:spcBef>
              <a:spcAft>
                <a:spcPts val="0"/>
              </a:spcAft>
              <a:buNone/>
            </a:pPr>
            <a:r>
              <a:rPr b="1" lang="en" sz="1200">
                <a:solidFill>
                  <a:schemeClr val="dk1"/>
                </a:solidFill>
                <a:latin typeface="Trebuchet MS"/>
                <a:ea typeface="Trebuchet MS"/>
                <a:cs typeface="Trebuchet MS"/>
                <a:sym typeface="Trebuchet MS"/>
              </a:rPr>
              <a:t>Abstract en kritisch denken;</a:t>
            </a:r>
            <a:endParaRPr b="1" sz="1200">
              <a:solidFill>
                <a:schemeClr val="dk1"/>
              </a:solidFill>
              <a:latin typeface="Trebuchet MS"/>
              <a:ea typeface="Trebuchet MS"/>
              <a:cs typeface="Trebuchet MS"/>
              <a:sym typeface="Trebuchet MS"/>
            </a:endParaRPr>
          </a:p>
          <a:p>
            <a:pPr indent="0" lvl="0" marL="0" rtl="0" algn="l">
              <a:lnSpc>
                <a:spcPct val="80000"/>
              </a:lnSpc>
              <a:spcBef>
                <a:spcPts val="0"/>
              </a:spcBef>
              <a:spcAft>
                <a:spcPts val="0"/>
              </a:spcAft>
              <a:buNone/>
            </a:pPr>
            <a:r>
              <a:rPr lang="en" sz="1200">
                <a:solidFill>
                  <a:schemeClr val="dk1"/>
                </a:solidFill>
              </a:rPr>
              <a:t>-</a:t>
            </a:r>
            <a:r>
              <a:rPr lang="en" sz="1200">
                <a:solidFill>
                  <a:schemeClr val="dk1"/>
                </a:solidFill>
                <a:latin typeface="Trebuchet MS"/>
                <a:ea typeface="Trebuchet MS"/>
                <a:cs typeface="Trebuchet MS"/>
                <a:sym typeface="Trebuchet MS"/>
              </a:rPr>
              <a:t>Genuanceerd denken; minder zwart – wit (ten opzichte van de puber)</a:t>
            </a:r>
            <a:endParaRPr sz="1200">
              <a:solidFill>
                <a:schemeClr val="dk1"/>
              </a:solidFill>
              <a:latin typeface="Trebuchet MS"/>
              <a:ea typeface="Trebuchet MS"/>
              <a:cs typeface="Trebuchet MS"/>
              <a:sym typeface="Trebuchet MS"/>
            </a:endParaRPr>
          </a:p>
          <a:p>
            <a:pPr indent="0" lvl="0" marL="0" rtl="0" algn="l">
              <a:lnSpc>
                <a:spcPct val="80000"/>
              </a:lnSpc>
              <a:spcBef>
                <a:spcPts val="0"/>
              </a:spcBef>
              <a:spcAft>
                <a:spcPts val="0"/>
              </a:spcAft>
              <a:buNone/>
            </a:pPr>
            <a:r>
              <a:rPr lang="en" sz="1200">
                <a:solidFill>
                  <a:schemeClr val="dk1"/>
                </a:solidFill>
              </a:rPr>
              <a:t>-</a:t>
            </a:r>
            <a:r>
              <a:rPr lang="en" sz="1200">
                <a:solidFill>
                  <a:schemeClr val="dk1"/>
                </a:solidFill>
                <a:latin typeface="Trebuchet MS"/>
                <a:ea typeface="Trebuchet MS"/>
                <a:cs typeface="Trebuchet MS"/>
                <a:sym typeface="Trebuchet MS"/>
              </a:rPr>
              <a:t>Mening wordt met argumenten onderbouwd (zijn overtuigd van hun gelijk, dus gaan discussiëren en beargumenteren)</a:t>
            </a:r>
            <a:endParaRPr sz="1200">
              <a:solidFill>
                <a:schemeClr val="dk1"/>
              </a:solidFill>
              <a:latin typeface="Trebuchet MS"/>
              <a:ea typeface="Trebuchet MS"/>
              <a:cs typeface="Trebuchet MS"/>
              <a:sym typeface="Trebuchet MS"/>
            </a:endParaRPr>
          </a:p>
          <a:p>
            <a:pPr indent="0" lvl="0" marL="0" rtl="0" algn="l">
              <a:lnSpc>
                <a:spcPct val="80000"/>
              </a:lnSpc>
              <a:spcBef>
                <a:spcPts val="0"/>
              </a:spcBef>
              <a:spcAft>
                <a:spcPts val="0"/>
              </a:spcAft>
              <a:buNone/>
            </a:pPr>
            <a:r>
              <a:rPr lang="en" sz="1200">
                <a:solidFill>
                  <a:schemeClr val="dk1"/>
                </a:solidFill>
              </a:rPr>
              <a:t>-</a:t>
            </a:r>
            <a:r>
              <a:rPr lang="en" sz="1200">
                <a:solidFill>
                  <a:schemeClr val="dk1"/>
                </a:solidFill>
                <a:latin typeface="Trebuchet MS"/>
                <a:ea typeface="Trebuchet MS"/>
                <a:cs typeface="Trebuchet MS"/>
                <a:sym typeface="Trebuchet MS"/>
              </a:rPr>
              <a:t>Eigen mening staat minder centraal (dit is een verschil met de puber, adolescenten zijn beter in staat een andere mening aan te horen en er over na te denken dan een puber)</a:t>
            </a:r>
            <a:endParaRPr sz="1200">
              <a:solidFill>
                <a:schemeClr val="dk1"/>
              </a:solidFill>
              <a:latin typeface="Trebuchet MS"/>
              <a:ea typeface="Trebuchet MS"/>
              <a:cs typeface="Trebuchet MS"/>
              <a:sym typeface="Trebuchet MS"/>
            </a:endParaRPr>
          </a:p>
          <a:p>
            <a:pPr indent="0" lvl="0" marL="0" rtl="0" algn="l">
              <a:lnSpc>
                <a:spcPct val="80000"/>
              </a:lnSpc>
              <a:spcBef>
                <a:spcPts val="0"/>
              </a:spcBef>
              <a:spcAft>
                <a:spcPts val="0"/>
              </a:spcAft>
              <a:buNone/>
            </a:pPr>
            <a:r>
              <a:rPr b="1" lang="en" sz="1200">
                <a:solidFill>
                  <a:schemeClr val="dk1"/>
                </a:solidFill>
                <a:latin typeface="Trebuchet MS"/>
                <a:ea typeface="Trebuchet MS"/>
                <a:cs typeface="Trebuchet MS"/>
                <a:sym typeface="Trebuchet MS"/>
              </a:rPr>
              <a:t>Interesse in politiek en religie</a:t>
            </a:r>
            <a:endParaRPr b="1" sz="1200">
              <a:solidFill>
                <a:schemeClr val="dk1"/>
              </a:solidFill>
              <a:latin typeface="Trebuchet MS"/>
              <a:ea typeface="Trebuchet MS"/>
              <a:cs typeface="Trebuchet MS"/>
              <a:sym typeface="Trebuchet MS"/>
            </a:endParaRPr>
          </a:p>
          <a:p>
            <a:pPr indent="0" lvl="0" marL="0" rtl="0" algn="l">
              <a:lnSpc>
                <a:spcPct val="80000"/>
              </a:lnSpc>
              <a:spcBef>
                <a:spcPts val="0"/>
              </a:spcBef>
              <a:spcAft>
                <a:spcPts val="0"/>
              </a:spcAft>
              <a:buNone/>
            </a:pPr>
            <a:r>
              <a:rPr lang="en" sz="1200">
                <a:solidFill>
                  <a:schemeClr val="dk1"/>
                </a:solidFill>
              </a:rPr>
              <a:t>-</a:t>
            </a:r>
            <a:r>
              <a:rPr lang="en" sz="1200">
                <a:solidFill>
                  <a:schemeClr val="dk1"/>
                </a:solidFill>
                <a:latin typeface="Trebuchet MS"/>
                <a:ea typeface="Trebuchet MS"/>
                <a:cs typeface="Trebuchet MS"/>
                <a:sym typeface="Trebuchet MS"/>
              </a:rPr>
              <a:t>Nadenken over politieke kwesties (puber had hier nog geen interesse in)</a:t>
            </a:r>
            <a:endParaRPr sz="1200">
              <a:solidFill>
                <a:schemeClr val="dk1"/>
              </a:solidFill>
              <a:latin typeface="Trebuchet MS"/>
              <a:ea typeface="Trebuchet MS"/>
              <a:cs typeface="Trebuchet MS"/>
              <a:sym typeface="Trebuchet MS"/>
            </a:endParaRPr>
          </a:p>
          <a:p>
            <a:pPr indent="0" lvl="0" marL="0" rtl="0" algn="l">
              <a:lnSpc>
                <a:spcPct val="80000"/>
              </a:lnSpc>
              <a:spcBef>
                <a:spcPts val="0"/>
              </a:spcBef>
              <a:spcAft>
                <a:spcPts val="0"/>
              </a:spcAft>
              <a:buNone/>
            </a:pPr>
            <a:r>
              <a:rPr lang="en" sz="1200">
                <a:solidFill>
                  <a:schemeClr val="dk1"/>
                </a:solidFill>
              </a:rPr>
              <a:t>-</a:t>
            </a:r>
            <a:r>
              <a:rPr lang="en" sz="1200">
                <a:solidFill>
                  <a:schemeClr val="dk1"/>
                </a:solidFill>
                <a:latin typeface="Trebuchet MS"/>
                <a:ea typeface="Trebuchet MS"/>
                <a:cs typeface="Trebuchet MS"/>
                <a:sym typeface="Trebuchet MS"/>
              </a:rPr>
              <a:t>Verplaatsen in standpunten van politieke partijen en diverse religieuze uitingsvormen</a:t>
            </a:r>
            <a:endParaRPr sz="1200">
              <a:solidFill>
                <a:schemeClr val="dk1"/>
              </a:solidFill>
              <a:latin typeface="Trebuchet MS"/>
              <a:ea typeface="Trebuchet MS"/>
              <a:cs typeface="Trebuchet MS"/>
              <a:sym typeface="Trebuchet MS"/>
            </a:endParaRPr>
          </a:p>
          <a:p>
            <a:pPr indent="0" lvl="0" marL="0" rtl="0" algn="l">
              <a:lnSpc>
                <a:spcPct val="80000"/>
              </a:lnSpc>
              <a:spcBef>
                <a:spcPts val="0"/>
              </a:spcBef>
              <a:spcAft>
                <a:spcPts val="0"/>
              </a:spcAft>
              <a:buNone/>
            </a:pPr>
            <a:r>
              <a:rPr b="1" lang="en" sz="1200">
                <a:solidFill>
                  <a:schemeClr val="dk1"/>
                </a:solidFill>
                <a:latin typeface="Trebuchet MS"/>
                <a:ea typeface="Trebuchet MS"/>
                <a:cs typeface="Trebuchet MS"/>
                <a:sym typeface="Trebuchet MS"/>
              </a:rPr>
              <a:t>Keuzes maken</a:t>
            </a:r>
            <a:endParaRPr b="1" sz="1200">
              <a:solidFill>
                <a:schemeClr val="dk1"/>
              </a:solidFill>
              <a:latin typeface="Trebuchet MS"/>
              <a:ea typeface="Trebuchet MS"/>
              <a:cs typeface="Trebuchet MS"/>
              <a:sym typeface="Trebuchet MS"/>
            </a:endParaRPr>
          </a:p>
          <a:p>
            <a:pPr indent="0" lvl="0" marL="0" rtl="0" algn="l">
              <a:lnSpc>
                <a:spcPct val="80000"/>
              </a:lnSpc>
              <a:spcBef>
                <a:spcPts val="0"/>
              </a:spcBef>
              <a:spcAft>
                <a:spcPts val="0"/>
              </a:spcAft>
              <a:buNone/>
            </a:pPr>
            <a:r>
              <a:rPr lang="en" sz="1200">
                <a:solidFill>
                  <a:schemeClr val="dk1"/>
                </a:solidFill>
              </a:rPr>
              <a:t>-</a:t>
            </a:r>
            <a:r>
              <a:rPr lang="en" sz="1200">
                <a:solidFill>
                  <a:schemeClr val="dk1"/>
                </a:solidFill>
                <a:latin typeface="Trebuchet MS"/>
                <a:ea typeface="Trebuchet MS"/>
                <a:cs typeface="Trebuchet MS"/>
                <a:sym typeface="Trebuchet MS"/>
              </a:rPr>
              <a:t>Werken of studeren?</a:t>
            </a:r>
            <a:endParaRPr sz="1200">
              <a:solidFill>
                <a:schemeClr val="dk1"/>
              </a:solidFill>
              <a:latin typeface="Trebuchet MS"/>
              <a:ea typeface="Trebuchet MS"/>
              <a:cs typeface="Trebuchet MS"/>
              <a:sym typeface="Trebuchet MS"/>
            </a:endParaRPr>
          </a:p>
          <a:p>
            <a:pPr indent="0" lvl="0" marL="0" rtl="0" algn="l">
              <a:lnSpc>
                <a:spcPct val="80000"/>
              </a:lnSpc>
              <a:spcBef>
                <a:spcPts val="0"/>
              </a:spcBef>
              <a:spcAft>
                <a:spcPts val="0"/>
              </a:spcAft>
              <a:buNone/>
            </a:pPr>
            <a:r>
              <a:rPr lang="en" sz="1200">
                <a:solidFill>
                  <a:schemeClr val="dk1"/>
                </a:solidFill>
              </a:rPr>
              <a:t>-</a:t>
            </a:r>
            <a:r>
              <a:rPr lang="en" sz="1200">
                <a:solidFill>
                  <a:schemeClr val="dk1"/>
                </a:solidFill>
                <a:latin typeface="Trebuchet MS"/>
                <a:ea typeface="Trebuchet MS"/>
                <a:cs typeface="Trebuchet MS"/>
                <a:sym typeface="Trebuchet MS"/>
              </a:rPr>
              <a:t>Bij ouders wonen of op jezelf?</a:t>
            </a:r>
            <a:endParaRPr sz="1200">
              <a:solidFill>
                <a:schemeClr val="dk1"/>
              </a:solidFill>
              <a:latin typeface="Trebuchet MS"/>
              <a:ea typeface="Trebuchet MS"/>
              <a:cs typeface="Trebuchet MS"/>
              <a:sym typeface="Trebuchet MS"/>
            </a:endParaRPr>
          </a:p>
          <a:p>
            <a:pPr indent="0" lvl="0" marL="0" rtl="0" algn="l">
              <a:lnSpc>
                <a:spcPct val="80000"/>
              </a:lnSpc>
              <a:spcBef>
                <a:spcPts val="0"/>
              </a:spcBef>
              <a:spcAft>
                <a:spcPts val="0"/>
              </a:spcAft>
              <a:buNone/>
            </a:pPr>
            <a:r>
              <a:rPr lang="en" sz="1200">
                <a:solidFill>
                  <a:schemeClr val="dk1"/>
                </a:solidFill>
              </a:rPr>
              <a:t>-</a:t>
            </a:r>
            <a:r>
              <a:rPr lang="en" sz="1200">
                <a:solidFill>
                  <a:schemeClr val="dk1"/>
                </a:solidFill>
                <a:latin typeface="Trebuchet MS"/>
                <a:ea typeface="Trebuchet MS"/>
                <a:cs typeface="Trebuchet MS"/>
                <a:sym typeface="Trebuchet MS"/>
              </a:rPr>
              <a:t>Reizen of lekker thuis blijven?</a:t>
            </a:r>
            <a:endParaRPr sz="1200">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46f4ba9392_0_2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46f4ba9392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443450" y="3874950"/>
            <a:ext cx="6154500" cy="1584000"/>
          </a:xfrm>
          <a:prstGeom prst="rect">
            <a:avLst/>
          </a:prstGeom>
        </p:spPr>
        <p:txBody>
          <a:bodyPr anchorCtr="0" anchor="b" bIns="91425" lIns="91425" spcFirstLastPara="1" rIns="91425" wrap="square" tIns="91425"/>
          <a:lstStyle>
            <a:lvl1pPr lvl="0">
              <a:spcBef>
                <a:spcPts val="0"/>
              </a:spcBef>
              <a:spcAft>
                <a:spcPts val="0"/>
              </a:spcAft>
              <a:buSzPts val="5800"/>
              <a:buNone/>
              <a:defRPr sz="5800"/>
            </a:lvl1pPr>
            <a:lvl2pPr lvl="1" algn="ctr">
              <a:spcBef>
                <a:spcPts val="0"/>
              </a:spcBef>
              <a:spcAft>
                <a:spcPts val="0"/>
              </a:spcAft>
              <a:buSzPts val="5800"/>
              <a:buNone/>
              <a:defRPr sz="5800"/>
            </a:lvl2pPr>
            <a:lvl3pPr lvl="2" algn="ctr">
              <a:spcBef>
                <a:spcPts val="0"/>
              </a:spcBef>
              <a:spcAft>
                <a:spcPts val="0"/>
              </a:spcAft>
              <a:buSzPts val="5800"/>
              <a:buNone/>
              <a:defRPr sz="5800"/>
            </a:lvl3pPr>
            <a:lvl4pPr lvl="3" algn="ctr">
              <a:spcBef>
                <a:spcPts val="0"/>
              </a:spcBef>
              <a:spcAft>
                <a:spcPts val="0"/>
              </a:spcAft>
              <a:buSzPts val="5800"/>
              <a:buNone/>
              <a:defRPr sz="5800"/>
            </a:lvl4pPr>
            <a:lvl5pPr lvl="4" algn="ctr">
              <a:spcBef>
                <a:spcPts val="0"/>
              </a:spcBef>
              <a:spcAft>
                <a:spcPts val="0"/>
              </a:spcAft>
              <a:buSzPts val="5800"/>
              <a:buNone/>
              <a:defRPr sz="5800"/>
            </a:lvl5pPr>
            <a:lvl6pPr lvl="5" algn="ctr">
              <a:spcBef>
                <a:spcPts val="0"/>
              </a:spcBef>
              <a:spcAft>
                <a:spcPts val="0"/>
              </a:spcAft>
              <a:buSzPts val="5800"/>
              <a:buNone/>
              <a:defRPr sz="5800"/>
            </a:lvl6pPr>
            <a:lvl7pPr lvl="6" algn="ctr">
              <a:spcBef>
                <a:spcPts val="0"/>
              </a:spcBef>
              <a:spcAft>
                <a:spcPts val="0"/>
              </a:spcAft>
              <a:buSzPts val="5800"/>
              <a:buNone/>
              <a:defRPr sz="5800"/>
            </a:lvl7pPr>
            <a:lvl8pPr lvl="7" algn="ctr">
              <a:spcBef>
                <a:spcPts val="0"/>
              </a:spcBef>
              <a:spcAft>
                <a:spcPts val="0"/>
              </a:spcAft>
              <a:buSzPts val="5800"/>
              <a:buNone/>
              <a:defRPr sz="5800"/>
            </a:lvl8pPr>
            <a:lvl9pPr lvl="8" algn="ctr">
              <a:spcBef>
                <a:spcPts val="0"/>
              </a:spcBef>
              <a:spcAft>
                <a:spcPts val="0"/>
              </a:spcAft>
              <a:buSzPts val="5800"/>
              <a:buNone/>
              <a:defRPr sz="5800"/>
            </a:lvl9pPr>
          </a:lstStyle>
          <a:p/>
        </p:txBody>
      </p:sp>
      <p:sp>
        <p:nvSpPr>
          <p:cNvPr id="11" name="Google Shape;11;p2"/>
          <p:cNvSpPr/>
          <p:nvPr/>
        </p:nvSpPr>
        <p:spPr>
          <a:xfrm>
            <a:off x="581050" y="5857225"/>
            <a:ext cx="60168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6" name="Shape 56"/>
        <p:cNvGrpSpPr/>
        <p:nvPr/>
      </p:nvGrpSpPr>
      <p:grpSpPr>
        <a:xfrm>
          <a:off x="0" y="0"/>
          <a:ext cx="0" cy="0"/>
          <a:chOff x="0" y="0"/>
          <a:chExt cx="0" cy="0"/>
        </a:xfrm>
      </p:grpSpPr>
      <p:sp>
        <p:nvSpPr>
          <p:cNvPr id="57" name="Google Shape;57;p11"/>
          <p:cNvSpPr txBox="1"/>
          <p:nvPr>
            <p:ph idx="1" type="body"/>
          </p:nvPr>
        </p:nvSpPr>
        <p:spPr>
          <a:xfrm>
            <a:off x="588700" y="5875075"/>
            <a:ext cx="7966500" cy="371400"/>
          </a:xfrm>
          <a:prstGeom prst="rect">
            <a:avLst/>
          </a:prstGeom>
        </p:spPr>
        <p:txBody>
          <a:bodyPr anchorCtr="0" anchor="t" bIns="91425" lIns="91425" spcFirstLastPara="1" rIns="91425" wrap="square" tIns="91425"/>
          <a:lstStyle>
            <a:lvl1pPr indent="-228600" lvl="0" marL="457200" algn="ctr">
              <a:spcBef>
                <a:spcPts val="360"/>
              </a:spcBef>
              <a:spcAft>
                <a:spcPts val="0"/>
              </a:spcAft>
              <a:buSzPts val="1800"/>
              <a:buNone/>
              <a:defRPr sz="1800"/>
            </a:lvl1pPr>
          </a:lstStyle>
          <a:p/>
        </p:txBody>
      </p:sp>
      <p:sp>
        <p:nvSpPr>
          <p:cNvPr id="58" name="Google Shape;58;p11"/>
          <p:cNvSpPr/>
          <p:nvPr/>
        </p:nvSpPr>
        <p:spPr>
          <a:xfrm>
            <a:off x="2584275" y="60222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 Gold">
  <p:cSld name="TITLE_AND_BODY_1_1">
    <p:bg>
      <p:bgPr>
        <a:solidFill>
          <a:srgbClr val="ED9E46"/>
        </a:solidFill>
      </p:bgPr>
    </p:bg>
    <p:spTree>
      <p:nvGrpSpPr>
        <p:cNvPr id="62" name="Shape 62"/>
        <p:cNvGrpSpPr/>
        <p:nvPr/>
      </p:nvGrpSpPr>
      <p:grpSpPr>
        <a:xfrm>
          <a:off x="0" y="0"/>
          <a:ext cx="0" cy="0"/>
          <a:chOff x="0" y="0"/>
          <a:chExt cx="0" cy="0"/>
        </a:xfrm>
      </p:grpSpPr>
      <p:sp>
        <p:nvSpPr>
          <p:cNvPr id="63" name="Google Shape;63;p13"/>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4" name="Google Shape;64;p13"/>
          <p:cNvSpPr txBox="1"/>
          <p:nvPr>
            <p:ph idx="1" type="body"/>
          </p:nvPr>
        </p:nvSpPr>
        <p:spPr>
          <a:xfrm>
            <a:off x="561950" y="2507725"/>
            <a:ext cx="8020200" cy="3753600"/>
          </a:xfrm>
          <a:prstGeom prst="rect">
            <a:avLst/>
          </a:prstGeom>
        </p:spPr>
        <p:txBody>
          <a:bodyPr anchorCtr="0" anchor="t" bIns="91425" lIns="91425" spcFirstLastPara="1" rIns="91425" wrap="square" tIns="91425"/>
          <a:lstStyle>
            <a:lvl1pPr indent="-419100" lvl="0" marL="457200" rtl="0">
              <a:spcBef>
                <a:spcPts val="600"/>
              </a:spcBef>
              <a:spcAft>
                <a:spcPts val="0"/>
              </a:spcAft>
              <a:buSzPts val="30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65" name="Google Shape;65;p13"/>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3"/>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 Gold">
  <p:cSld name="TITLE_AND_TWO_COLUMNS_2_1">
    <p:bg>
      <p:bgPr>
        <a:solidFill>
          <a:srgbClr val="ED9E46"/>
        </a:solidFill>
      </p:bgPr>
    </p:bg>
    <p:spTree>
      <p:nvGrpSpPr>
        <p:cNvPr id="67" name="Shape 67"/>
        <p:cNvGrpSpPr/>
        <p:nvPr/>
      </p:nvGrpSpPr>
      <p:grpSpPr>
        <a:xfrm>
          <a:off x="0" y="0"/>
          <a:ext cx="0" cy="0"/>
          <a:chOff x="0" y="0"/>
          <a:chExt cx="0" cy="0"/>
        </a:xfrm>
      </p:grpSpPr>
      <p:sp>
        <p:nvSpPr>
          <p:cNvPr id="68" name="Google Shape;68;p14"/>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9" name="Google Shape;69;p14"/>
          <p:cNvSpPr txBox="1"/>
          <p:nvPr>
            <p:ph idx="1" type="body"/>
          </p:nvPr>
        </p:nvSpPr>
        <p:spPr>
          <a:xfrm>
            <a:off x="457200" y="2469613"/>
            <a:ext cx="3561000" cy="4098300"/>
          </a:xfrm>
          <a:prstGeom prst="rect">
            <a:avLst/>
          </a:prstGeom>
        </p:spPr>
        <p:txBody>
          <a:bodyPr anchorCtr="0" anchor="t" bIns="91425" lIns="91425" spcFirstLastPara="1" rIns="91425" wrap="square" tIns="91425"/>
          <a:lstStyle>
            <a:lvl1pPr indent="-381000" lvl="0" marL="457200" rtl="0">
              <a:lnSpc>
                <a:spcPct val="115000"/>
              </a:lnSpc>
              <a:spcBef>
                <a:spcPts val="600"/>
              </a:spcBef>
              <a:spcAft>
                <a:spcPts val="0"/>
              </a:spcAft>
              <a:buSzPts val="2400"/>
              <a:buChar char="○"/>
              <a:defRPr sz="24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0" name="Google Shape;70;p14"/>
          <p:cNvSpPr txBox="1"/>
          <p:nvPr>
            <p:ph idx="2" type="body"/>
          </p:nvPr>
        </p:nvSpPr>
        <p:spPr>
          <a:xfrm>
            <a:off x="5131069" y="2469500"/>
            <a:ext cx="3600000" cy="4098300"/>
          </a:xfrm>
          <a:prstGeom prst="rect">
            <a:avLst/>
          </a:prstGeom>
        </p:spPr>
        <p:txBody>
          <a:bodyPr anchorCtr="0" anchor="t" bIns="91425" lIns="91425" spcFirstLastPara="1" rIns="91425" wrap="square" tIns="91425"/>
          <a:lstStyle>
            <a:lvl1pPr indent="-381000" lvl="0" marL="457200" rtl="0">
              <a:lnSpc>
                <a:spcPct val="115000"/>
              </a:lnSpc>
              <a:spcBef>
                <a:spcPts val="600"/>
              </a:spcBef>
              <a:spcAft>
                <a:spcPts val="0"/>
              </a:spcAft>
              <a:buSzPts val="2400"/>
              <a:buChar char="○"/>
              <a:defRPr sz="24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1" name="Google Shape;71;p14"/>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4"/>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 Gold">
  <p:cSld name="TITLE_AND_TWO_COLUMNS_1_1_1">
    <p:bg>
      <p:bgPr>
        <a:solidFill>
          <a:srgbClr val="ED9E46"/>
        </a:solidFill>
      </p:bgPr>
    </p:bg>
    <p:spTree>
      <p:nvGrpSpPr>
        <p:cNvPr id="73" name="Shape 73"/>
        <p:cNvGrpSpPr/>
        <p:nvPr/>
      </p:nvGrpSpPr>
      <p:grpSpPr>
        <a:xfrm>
          <a:off x="0" y="0"/>
          <a:ext cx="0" cy="0"/>
          <a:chOff x="0" y="0"/>
          <a:chExt cx="0" cy="0"/>
        </a:xfrm>
      </p:grpSpPr>
      <p:sp>
        <p:nvSpPr>
          <p:cNvPr id="74" name="Google Shape;74;p15"/>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75" name="Google Shape;75;p15"/>
          <p:cNvSpPr txBox="1"/>
          <p:nvPr>
            <p:ph idx="1" type="body"/>
          </p:nvPr>
        </p:nvSpPr>
        <p:spPr>
          <a:xfrm>
            <a:off x="397575"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6" name="Google Shape;76;p15"/>
          <p:cNvSpPr txBox="1"/>
          <p:nvPr>
            <p:ph idx="2" type="body"/>
          </p:nvPr>
        </p:nvSpPr>
        <p:spPr>
          <a:xfrm>
            <a:off x="3226491"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7" name="Google Shape;77;p15"/>
          <p:cNvSpPr txBox="1"/>
          <p:nvPr>
            <p:ph idx="3" type="body"/>
          </p:nvPr>
        </p:nvSpPr>
        <p:spPr>
          <a:xfrm>
            <a:off x="6055408"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8" name="Google Shape;78;p15"/>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5"/>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 Gold">
  <p:cSld name="TITLE_ONLY_1_1">
    <p:bg>
      <p:bgPr>
        <a:solidFill>
          <a:srgbClr val="ED9E46"/>
        </a:solidFill>
      </p:bgPr>
    </p:bg>
    <p:spTree>
      <p:nvGrpSpPr>
        <p:cNvPr id="80" name="Shape 80"/>
        <p:cNvGrpSpPr/>
        <p:nvPr/>
      </p:nvGrpSpPr>
      <p:grpSpPr>
        <a:xfrm>
          <a:off x="0" y="0"/>
          <a:ext cx="0" cy="0"/>
          <a:chOff x="0" y="0"/>
          <a:chExt cx="0" cy="0"/>
        </a:xfrm>
      </p:grpSpPr>
      <p:sp>
        <p:nvSpPr>
          <p:cNvPr id="81" name="Google Shape;81;p16"/>
          <p:cNvSpPr txBox="1"/>
          <p:nvPr>
            <p:ph type="title"/>
          </p:nvPr>
        </p:nvSpPr>
        <p:spPr>
          <a:xfrm>
            <a:off x="457200" y="368225"/>
            <a:ext cx="8229600" cy="764100"/>
          </a:xfrm>
          <a:prstGeom prst="rect">
            <a:avLst/>
          </a:prstGeom>
        </p:spPr>
        <p:txBody>
          <a:bodyPr anchorCtr="0" anchor="b" bIns="91425" lIns="91425" spcFirstLastPara="1" rIns="91425" wrap="square" tIns="91425"/>
          <a:lstStyle>
            <a:lvl1pPr lvl="0" rtl="0" algn="ctr">
              <a:spcBef>
                <a:spcPts val="0"/>
              </a:spcBef>
              <a:spcAft>
                <a:spcPts val="0"/>
              </a:spcAft>
              <a:buSzPts val="3600"/>
              <a:buNone/>
              <a:defRPr/>
            </a:lvl1pPr>
            <a:lvl2pPr lvl="1" rtl="0" algn="ctr">
              <a:spcBef>
                <a:spcPts val="0"/>
              </a:spcBef>
              <a:spcAft>
                <a:spcPts val="0"/>
              </a:spcAft>
              <a:buSzPts val="3600"/>
              <a:buNone/>
              <a:defRPr/>
            </a:lvl2pPr>
            <a:lvl3pPr lvl="2" rtl="0" algn="ctr">
              <a:spcBef>
                <a:spcPts val="0"/>
              </a:spcBef>
              <a:spcAft>
                <a:spcPts val="0"/>
              </a:spcAft>
              <a:buSzPts val="3600"/>
              <a:buNone/>
              <a:defRPr/>
            </a:lvl3pPr>
            <a:lvl4pPr lvl="3" rtl="0" algn="ctr">
              <a:spcBef>
                <a:spcPts val="0"/>
              </a:spcBef>
              <a:spcAft>
                <a:spcPts val="0"/>
              </a:spcAft>
              <a:buSzPts val="3600"/>
              <a:buNone/>
              <a:defRPr/>
            </a:lvl4pPr>
            <a:lvl5pPr lvl="4" rtl="0" algn="ctr">
              <a:spcBef>
                <a:spcPts val="0"/>
              </a:spcBef>
              <a:spcAft>
                <a:spcPts val="0"/>
              </a:spcAft>
              <a:buSzPts val="3600"/>
              <a:buNone/>
              <a:defRPr/>
            </a:lvl5pPr>
            <a:lvl6pPr lvl="5" rtl="0" algn="ctr">
              <a:spcBef>
                <a:spcPts val="0"/>
              </a:spcBef>
              <a:spcAft>
                <a:spcPts val="0"/>
              </a:spcAft>
              <a:buSzPts val="3600"/>
              <a:buNone/>
              <a:defRPr/>
            </a:lvl6pPr>
            <a:lvl7pPr lvl="6" rtl="0" algn="ctr">
              <a:spcBef>
                <a:spcPts val="0"/>
              </a:spcBef>
              <a:spcAft>
                <a:spcPts val="0"/>
              </a:spcAft>
              <a:buSzPts val="3600"/>
              <a:buNone/>
              <a:defRPr/>
            </a:lvl7pPr>
            <a:lvl8pPr lvl="7" rtl="0" algn="ctr">
              <a:spcBef>
                <a:spcPts val="0"/>
              </a:spcBef>
              <a:spcAft>
                <a:spcPts val="0"/>
              </a:spcAft>
              <a:buSzPts val="3600"/>
              <a:buNone/>
              <a:defRPr/>
            </a:lvl8pPr>
            <a:lvl9pPr lvl="8" rtl="0" algn="ctr">
              <a:spcBef>
                <a:spcPts val="0"/>
              </a:spcBef>
              <a:spcAft>
                <a:spcPts val="0"/>
              </a:spcAft>
              <a:buSzPts val="3600"/>
              <a:buNone/>
              <a:defRPr/>
            </a:lvl9pPr>
          </a:lstStyle>
          <a:p/>
        </p:txBody>
      </p:sp>
      <p:sp>
        <p:nvSpPr>
          <p:cNvPr id="82" name="Google Shape;82;p16"/>
          <p:cNvSpPr/>
          <p:nvPr/>
        </p:nvSpPr>
        <p:spPr>
          <a:xfrm>
            <a:off x="2584275" y="608747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6"/>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 Gold">
  <p:cSld name="CAPTION_ONLY_1_1">
    <p:bg>
      <p:bgPr>
        <a:solidFill>
          <a:srgbClr val="ED9E46"/>
        </a:solidFill>
      </p:bgPr>
    </p:bg>
    <p:spTree>
      <p:nvGrpSpPr>
        <p:cNvPr id="84" name="Shape 84"/>
        <p:cNvGrpSpPr/>
        <p:nvPr/>
      </p:nvGrpSpPr>
      <p:grpSpPr>
        <a:xfrm>
          <a:off x="0" y="0"/>
          <a:ext cx="0" cy="0"/>
          <a:chOff x="0" y="0"/>
          <a:chExt cx="0" cy="0"/>
        </a:xfrm>
      </p:grpSpPr>
      <p:sp>
        <p:nvSpPr>
          <p:cNvPr id="85" name="Google Shape;85;p17"/>
          <p:cNvSpPr txBox="1"/>
          <p:nvPr>
            <p:ph idx="1" type="body"/>
          </p:nvPr>
        </p:nvSpPr>
        <p:spPr>
          <a:xfrm>
            <a:off x="588700" y="5875075"/>
            <a:ext cx="7966500" cy="371400"/>
          </a:xfrm>
          <a:prstGeom prst="rect">
            <a:avLst/>
          </a:prstGeom>
        </p:spPr>
        <p:txBody>
          <a:bodyPr anchorCtr="0" anchor="t" bIns="91425" lIns="91425" spcFirstLastPara="1" rIns="91425" wrap="square" tIns="91425"/>
          <a:lstStyle>
            <a:lvl1pPr indent="-228600" lvl="0" marL="457200" rtl="0" algn="ctr">
              <a:spcBef>
                <a:spcPts val="360"/>
              </a:spcBef>
              <a:spcAft>
                <a:spcPts val="0"/>
              </a:spcAft>
              <a:buSzPts val="1800"/>
              <a:buNone/>
              <a:defRPr sz="1800"/>
            </a:lvl1pPr>
          </a:lstStyle>
          <a:p/>
        </p:txBody>
      </p:sp>
      <p:sp>
        <p:nvSpPr>
          <p:cNvPr id="86" name="Google Shape;86;p17"/>
          <p:cNvSpPr/>
          <p:nvPr/>
        </p:nvSpPr>
        <p:spPr>
          <a:xfrm>
            <a:off x="2584275" y="60222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7"/>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 Gold">
  <p:cSld name="BLANK_1_1">
    <p:bg>
      <p:bgPr>
        <a:solidFill>
          <a:srgbClr val="ED9E46"/>
        </a:solidFill>
      </p:bgPr>
    </p:bg>
    <p:spTree>
      <p:nvGrpSpPr>
        <p:cNvPr id="88" name="Shape 88"/>
        <p:cNvGrpSpPr/>
        <p:nvPr/>
      </p:nvGrpSpPr>
      <p:grpSpPr>
        <a:xfrm>
          <a:off x="0" y="0"/>
          <a:ext cx="0" cy="0"/>
          <a:chOff x="0" y="0"/>
          <a:chExt cx="0" cy="0"/>
        </a:xfrm>
      </p:grpSpPr>
      <p:sp>
        <p:nvSpPr>
          <p:cNvPr id="89" name="Google Shape;89;p18"/>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 Teal">
  <p:cSld name="TITLE_1">
    <p:spTree>
      <p:nvGrpSpPr>
        <p:cNvPr id="12" name="Shape 12"/>
        <p:cNvGrpSpPr/>
        <p:nvPr/>
      </p:nvGrpSpPr>
      <p:grpSpPr>
        <a:xfrm>
          <a:off x="0" y="0"/>
          <a:ext cx="0" cy="0"/>
          <a:chOff x="0" y="0"/>
          <a:chExt cx="0" cy="0"/>
        </a:xfrm>
      </p:grpSpPr>
      <p:sp>
        <p:nvSpPr>
          <p:cNvPr id="13" name="Google Shape;13;p3"/>
          <p:cNvSpPr txBox="1"/>
          <p:nvPr>
            <p:ph type="ctrTitle"/>
          </p:nvPr>
        </p:nvSpPr>
        <p:spPr>
          <a:xfrm>
            <a:off x="565775" y="2111125"/>
            <a:ext cx="6009300" cy="1546500"/>
          </a:xfrm>
          <a:prstGeom prst="rect">
            <a:avLst/>
          </a:prstGeom>
        </p:spPr>
        <p:txBody>
          <a:bodyPr anchorCtr="0" anchor="b" bIns="91425" lIns="91425" spcFirstLastPara="1" rIns="91425" wrap="square" tIns="91425"/>
          <a:lstStyle>
            <a:lvl1pPr lvl="0" rtl="0">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4" name="Google Shape;14;p3"/>
          <p:cNvSpPr txBox="1"/>
          <p:nvPr>
            <p:ph idx="1" type="subTitle"/>
          </p:nvPr>
        </p:nvSpPr>
        <p:spPr>
          <a:xfrm>
            <a:off x="481675" y="4658725"/>
            <a:ext cx="6093600" cy="1092300"/>
          </a:xfrm>
          <a:prstGeom prst="rect">
            <a:avLst/>
          </a:prstGeom>
        </p:spPr>
        <p:txBody>
          <a:bodyPr anchorCtr="0" anchor="t" bIns="91425" lIns="91425" spcFirstLastPara="1" rIns="91425" wrap="square" tIns="91425"/>
          <a:lstStyle>
            <a:lvl1pPr lvl="0" rtl="0">
              <a:spcBef>
                <a:spcPts val="0"/>
              </a:spcBef>
              <a:spcAft>
                <a:spcPts val="0"/>
              </a:spcAft>
              <a:buSzPts val="3000"/>
              <a:buFont typeface="Montserrat"/>
              <a:buNone/>
              <a:defRPr>
                <a:latin typeface="Montserrat"/>
                <a:ea typeface="Montserrat"/>
                <a:cs typeface="Montserrat"/>
                <a:sym typeface="Montserrat"/>
              </a:defRPr>
            </a:lvl1pPr>
            <a:lvl2pPr lvl="1" rtl="0">
              <a:spcBef>
                <a:spcPts val="0"/>
              </a:spcBef>
              <a:spcAft>
                <a:spcPts val="0"/>
              </a:spcAft>
              <a:buSzPts val="3000"/>
              <a:buFont typeface="Montserrat"/>
              <a:buNone/>
              <a:defRPr sz="3000">
                <a:latin typeface="Montserrat"/>
                <a:ea typeface="Montserrat"/>
                <a:cs typeface="Montserrat"/>
                <a:sym typeface="Montserrat"/>
              </a:defRPr>
            </a:lvl2pPr>
            <a:lvl3pPr lvl="2" rtl="0">
              <a:spcBef>
                <a:spcPts val="0"/>
              </a:spcBef>
              <a:spcAft>
                <a:spcPts val="0"/>
              </a:spcAft>
              <a:buSzPts val="3000"/>
              <a:buFont typeface="Montserrat"/>
              <a:buNone/>
              <a:defRPr sz="3000">
                <a:latin typeface="Montserrat"/>
                <a:ea typeface="Montserrat"/>
                <a:cs typeface="Montserrat"/>
                <a:sym typeface="Montserrat"/>
              </a:defRPr>
            </a:lvl3pPr>
            <a:lvl4pPr lvl="3" rtl="0">
              <a:spcBef>
                <a:spcPts val="0"/>
              </a:spcBef>
              <a:spcAft>
                <a:spcPts val="0"/>
              </a:spcAft>
              <a:buSzPts val="3000"/>
              <a:buFont typeface="Montserrat"/>
              <a:buNone/>
              <a:defRPr sz="3000">
                <a:latin typeface="Montserrat"/>
                <a:ea typeface="Montserrat"/>
                <a:cs typeface="Montserrat"/>
                <a:sym typeface="Montserrat"/>
              </a:defRPr>
            </a:lvl4pPr>
            <a:lvl5pPr lvl="4" rtl="0">
              <a:spcBef>
                <a:spcPts val="0"/>
              </a:spcBef>
              <a:spcAft>
                <a:spcPts val="0"/>
              </a:spcAft>
              <a:buSzPts val="3000"/>
              <a:buFont typeface="Montserrat"/>
              <a:buNone/>
              <a:defRPr sz="3000">
                <a:latin typeface="Montserrat"/>
                <a:ea typeface="Montserrat"/>
                <a:cs typeface="Montserrat"/>
                <a:sym typeface="Montserrat"/>
              </a:defRPr>
            </a:lvl5pPr>
            <a:lvl6pPr lvl="5" rtl="0">
              <a:spcBef>
                <a:spcPts val="0"/>
              </a:spcBef>
              <a:spcAft>
                <a:spcPts val="0"/>
              </a:spcAft>
              <a:buSzPts val="3000"/>
              <a:buFont typeface="Montserrat"/>
              <a:buNone/>
              <a:defRPr sz="3000">
                <a:latin typeface="Montserrat"/>
                <a:ea typeface="Montserrat"/>
                <a:cs typeface="Montserrat"/>
                <a:sym typeface="Montserrat"/>
              </a:defRPr>
            </a:lvl6pPr>
            <a:lvl7pPr lvl="6" rtl="0">
              <a:spcBef>
                <a:spcPts val="0"/>
              </a:spcBef>
              <a:spcAft>
                <a:spcPts val="0"/>
              </a:spcAft>
              <a:buSzPts val="3000"/>
              <a:buFont typeface="Montserrat"/>
              <a:buNone/>
              <a:defRPr sz="3000">
                <a:latin typeface="Montserrat"/>
                <a:ea typeface="Montserrat"/>
                <a:cs typeface="Montserrat"/>
                <a:sym typeface="Montserrat"/>
              </a:defRPr>
            </a:lvl7pPr>
            <a:lvl8pPr lvl="7" rtl="0">
              <a:spcBef>
                <a:spcPts val="0"/>
              </a:spcBef>
              <a:spcAft>
                <a:spcPts val="0"/>
              </a:spcAft>
              <a:buSzPts val="3000"/>
              <a:buFont typeface="Montserrat"/>
              <a:buNone/>
              <a:defRPr sz="3000">
                <a:latin typeface="Montserrat"/>
                <a:ea typeface="Montserrat"/>
                <a:cs typeface="Montserrat"/>
                <a:sym typeface="Montserrat"/>
              </a:defRPr>
            </a:lvl8pPr>
            <a:lvl9pPr lvl="8" rtl="0">
              <a:spcBef>
                <a:spcPts val="0"/>
              </a:spcBef>
              <a:spcAft>
                <a:spcPts val="0"/>
              </a:spcAft>
              <a:buSzPts val="3000"/>
              <a:buFont typeface="Montserrat"/>
              <a:buNone/>
              <a:defRPr sz="3000">
                <a:latin typeface="Montserrat"/>
                <a:ea typeface="Montserrat"/>
                <a:cs typeface="Montserrat"/>
                <a:sym typeface="Montserrat"/>
              </a:defRPr>
            </a:lvl9pPr>
          </a:lstStyle>
          <a:p/>
        </p:txBody>
      </p:sp>
      <p:sp>
        <p:nvSpPr>
          <p:cNvPr id="15" name="Google Shape;15;p3"/>
          <p:cNvSpPr/>
          <p:nvPr/>
        </p:nvSpPr>
        <p:spPr>
          <a:xfrm>
            <a:off x="581050" y="4074025"/>
            <a:ext cx="60168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 Gold">
  <p:cSld name="TITLE_1_3_1">
    <p:bg>
      <p:bgPr>
        <a:solidFill>
          <a:srgbClr val="ED9E46"/>
        </a:solidFill>
      </p:bgPr>
    </p:bg>
    <p:spTree>
      <p:nvGrpSpPr>
        <p:cNvPr id="17" name="Shape 17"/>
        <p:cNvGrpSpPr/>
        <p:nvPr/>
      </p:nvGrpSpPr>
      <p:grpSpPr>
        <a:xfrm>
          <a:off x="0" y="0"/>
          <a:ext cx="0" cy="0"/>
          <a:chOff x="0" y="0"/>
          <a:chExt cx="0" cy="0"/>
        </a:xfrm>
      </p:grpSpPr>
      <p:sp>
        <p:nvSpPr>
          <p:cNvPr id="18" name="Google Shape;18;p4"/>
          <p:cNvSpPr txBox="1"/>
          <p:nvPr>
            <p:ph type="ctrTitle"/>
          </p:nvPr>
        </p:nvSpPr>
        <p:spPr>
          <a:xfrm>
            <a:off x="565775" y="2111125"/>
            <a:ext cx="6009300" cy="1546500"/>
          </a:xfrm>
          <a:prstGeom prst="rect">
            <a:avLst/>
          </a:prstGeom>
        </p:spPr>
        <p:txBody>
          <a:bodyPr anchorCtr="0" anchor="b" bIns="91425" lIns="91425" spcFirstLastPara="1" rIns="91425" wrap="square" tIns="91425"/>
          <a:lstStyle>
            <a:lvl1pPr lvl="0" rtl="0">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9" name="Google Shape;19;p4"/>
          <p:cNvSpPr txBox="1"/>
          <p:nvPr>
            <p:ph idx="1" type="subTitle"/>
          </p:nvPr>
        </p:nvSpPr>
        <p:spPr>
          <a:xfrm>
            <a:off x="481675" y="4658725"/>
            <a:ext cx="6093600" cy="1092300"/>
          </a:xfrm>
          <a:prstGeom prst="rect">
            <a:avLst/>
          </a:prstGeom>
        </p:spPr>
        <p:txBody>
          <a:bodyPr anchorCtr="0" anchor="t" bIns="91425" lIns="91425" spcFirstLastPara="1" rIns="91425" wrap="square" tIns="91425"/>
          <a:lstStyle>
            <a:lvl1pPr lvl="0" rtl="0">
              <a:spcBef>
                <a:spcPts val="0"/>
              </a:spcBef>
              <a:spcAft>
                <a:spcPts val="0"/>
              </a:spcAft>
              <a:buSzPts val="3000"/>
              <a:buFont typeface="Montserrat"/>
              <a:buNone/>
              <a:defRPr>
                <a:latin typeface="Montserrat"/>
                <a:ea typeface="Montserrat"/>
                <a:cs typeface="Montserrat"/>
                <a:sym typeface="Montserrat"/>
              </a:defRPr>
            </a:lvl1pPr>
            <a:lvl2pPr lvl="1" rtl="0">
              <a:spcBef>
                <a:spcPts val="0"/>
              </a:spcBef>
              <a:spcAft>
                <a:spcPts val="0"/>
              </a:spcAft>
              <a:buSzPts val="3000"/>
              <a:buFont typeface="Montserrat"/>
              <a:buNone/>
              <a:defRPr sz="3000">
                <a:latin typeface="Montserrat"/>
                <a:ea typeface="Montserrat"/>
                <a:cs typeface="Montserrat"/>
                <a:sym typeface="Montserrat"/>
              </a:defRPr>
            </a:lvl2pPr>
            <a:lvl3pPr lvl="2" rtl="0">
              <a:spcBef>
                <a:spcPts val="0"/>
              </a:spcBef>
              <a:spcAft>
                <a:spcPts val="0"/>
              </a:spcAft>
              <a:buSzPts val="3000"/>
              <a:buFont typeface="Montserrat"/>
              <a:buNone/>
              <a:defRPr sz="3000">
                <a:latin typeface="Montserrat"/>
                <a:ea typeface="Montserrat"/>
                <a:cs typeface="Montserrat"/>
                <a:sym typeface="Montserrat"/>
              </a:defRPr>
            </a:lvl3pPr>
            <a:lvl4pPr lvl="3" rtl="0">
              <a:spcBef>
                <a:spcPts val="0"/>
              </a:spcBef>
              <a:spcAft>
                <a:spcPts val="0"/>
              </a:spcAft>
              <a:buSzPts val="3000"/>
              <a:buFont typeface="Montserrat"/>
              <a:buNone/>
              <a:defRPr sz="3000">
                <a:latin typeface="Montserrat"/>
                <a:ea typeface="Montserrat"/>
                <a:cs typeface="Montserrat"/>
                <a:sym typeface="Montserrat"/>
              </a:defRPr>
            </a:lvl4pPr>
            <a:lvl5pPr lvl="4" rtl="0">
              <a:spcBef>
                <a:spcPts val="0"/>
              </a:spcBef>
              <a:spcAft>
                <a:spcPts val="0"/>
              </a:spcAft>
              <a:buSzPts val="3000"/>
              <a:buFont typeface="Montserrat"/>
              <a:buNone/>
              <a:defRPr sz="3000">
                <a:latin typeface="Montserrat"/>
                <a:ea typeface="Montserrat"/>
                <a:cs typeface="Montserrat"/>
                <a:sym typeface="Montserrat"/>
              </a:defRPr>
            </a:lvl5pPr>
            <a:lvl6pPr lvl="5" rtl="0">
              <a:spcBef>
                <a:spcPts val="0"/>
              </a:spcBef>
              <a:spcAft>
                <a:spcPts val="0"/>
              </a:spcAft>
              <a:buSzPts val="3000"/>
              <a:buFont typeface="Montserrat"/>
              <a:buNone/>
              <a:defRPr sz="3000">
                <a:latin typeface="Montserrat"/>
                <a:ea typeface="Montserrat"/>
                <a:cs typeface="Montserrat"/>
                <a:sym typeface="Montserrat"/>
              </a:defRPr>
            </a:lvl6pPr>
            <a:lvl7pPr lvl="6" rtl="0">
              <a:spcBef>
                <a:spcPts val="0"/>
              </a:spcBef>
              <a:spcAft>
                <a:spcPts val="0"/>
              </a:spcAft>
              <a:buSzPts val="3000"/>
              <a:buFont typeface="Montserrat"/>
              <a:buNone/>
              <a:defRPr sz="3000">
                <a:latin typeface="Montserrat"/>
                <a:ea typeface="Montserrat"/>
                <a:cs typeface="Montserrat"/>
                <a:sym typeface="Montserrat"/>
              </a:defRPr>
            </a:lvl7pPr>
            <a:lvl8pPr lvl="7" rtl="0">
              <a:spcBef>
                <a:spcPts val="0"/>
              </a:spcBef>
              <a:spcAft>
                <a:spcPts val="0"/>
              </a:spcAft>
              <a:buSzPts val="3000"/>
              <a:buFont typeface="Montserrat"/>
              <a:buNone/>
              <a:defRPr sz="3000">
                <a:latin typeface="Montserrat"/>
                <a:ea typeface="Montserrat"/>
                <a:cs typeface="Montserrat"/>
                <a:sym typeface="Montserrat"/>
              </a:defRPr>
            </a:lvl8pPr>
            <a:lvl9pPr lvl="8" rtl="0">
              <a:spcBef>
                <a:spcPts val="0"/>
              </a:spcBef>
              <a:spcAft>
                <a:spcPts val="0"/>
              </a:spcAft>
              <a:buSzPts val="3000"/>
              <a:buFont typeface="Montserrat"/>
              <a:buNone/>
              <a:defRPr sz="3000">
                <a:latin typeface="Montserrat"/>
                <a:ea typeface="Montserrat"/>
                <a:cs typeface="Montserrat"/>
                <a:sym typeface="Montserrat"/>
              </a:defRPr>
            </a:lvl9pPr>
          </a:lstStyle>
          <a:p/>
        </p:txBody>
      </p:sp>
      <p:sp>
        <p:nvSpPr>
          <p:cNvPr id="20" name="Google Shape;20;p4"/>
          <p:cNvSpPr/>
          <p:nvPr/>
        </p:nvSpPr>
        <p:spPr>
          <a:xfrm>
            <a:off x="581050" y="4074025"/>
            <a:ext cx="60168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 Teal">
  <p:cSld name="TITLE_1_1">
    <p:spTree>
      <p:nvGrpSpPr>
        <p:cNvPr id="22" name="Shape 22"/>
        <p:cNvGrpSpPr/>
        <p:nvPr/>
      </p:nvGrpSpPr>
      <p:grpSpPr>
        <a:xfrm>
          <a:off x="0" y="0"/>
          <a:ext cx="0" cy="0"/>
          <a:chOff x="0" y="0"/>
          <a:chExt cx="0" cy="0"/>
        </a:xfrm>
      </p:grpSpPr>
      <p:sp>
        <p:nvSpPr>
          <p:cNvPr id="23" name="Google Shape;23;p5"/>
          <p:cNvSpPr txBox="1"/>
          <p:nvPr>
            <p:ph idx="1" type="body"/>
          </p:nvPr>
        </p:nvSpPr>
        <p:spPr>
          <a:xfrm>
            <a:off x="1513800" y="2882400"/>
            <a:ext cx="6116400" cy="1093200"/>
          </a:xfrm>
          <a:prstGeom prst="rect">
            <a:avLst/>
          </a:prstGeom>
        </p:spPr>
        <p:txBody>
          <a:bodyPr anchorCtr="0" anchor="t" bIns="91425" lIns="91425" spcFirstLastPara="1" rIns="91425" wrap="square" tIns="91425"/>
          <a:lstStyle>
            <a:lvl1pPr indent="-419100" lvl="0" marL="457200" rtl="0" algn="ctr">
              <a:spcBef>
                <a:spcPts val="600"/>
              </a:spcBef>
              <a:spcAft>
                <a:spcPts val="0"/>
              </a:spcAft>
              <a:buSzPts val="30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algn="ctr">
              <a:spcBef>
                <a:spcPts val="0"/>
              </a:spcBef>
              <a:spcAft>
                <a:spcPts val="0"/>
              </a:spcAft>
              <a:buSzPts val="1800"/>
              <a:buChar char="■"/>
              <a:defRPr i="1"/>
            </a:lvl9pPr>
          </a:lstStyle>
          <a:p/>
        </p:txBody>
      </p:sp>
      <p:sp>
        <p:nvSpPr>
          <p:cNvPr id="24" name="Google Shape;24;p5"/>
          <p:cNvSpPr txBox="1"/>
          <p:nvPr/>
        </p:nvSpPr>
        <p:spPr>
          <a:xfrm>
            <a:off x="3593400" y="1575225"/>
            <a:ext cx="1957200" cy="87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rgbClr val="FFFFFF"/>
                </a:solidFill>
                <a:latin typeface="Times New Roman"/>
                <a:ea typeface="Times New Roman"/>
                <a:cs typeface="Times New Roman"/>
                <a:sym typeface="Times New Roman"/>
              </a:rPr>
              <a:t>“</a:t>
            </a:r>
            <a:endParaRPr b="1" sz="9600">
              <a:solidFill>
                <a:srgbClr val="FFFFFF"/>
              </a:solidFill>
              <a:latin typeface="Times New Roman"/>
              <a:ea typeface="Times New Roman"/>
              <a:cs typeface="Times New Roman"/>
              <a:sym typeface="Times New Roman"/>
            </a:endParaRPr>
          </a:p>
        </p:txBody>
      </p:sp>
      <p:sp>
        <p:nvSpPr>
          <p:cNvPr id="25" name="Google Shape;25;p5"/>
          <p:cNvSpPr/>
          <p:nvPr/>
        </p:nvSpPr>
        <p:spPr>
          <a:xfrm>
            <a:off x="2584275" y="608747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2584275" y="60222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 Gold">
  <p:cSld name="TITLE_1_1_1_1">
    <p:bg>
      <p:bgPr>
        <a:solidFill>
          <a:srgbClr val="ED9E46"/>
        </a:solidFill>
      </p:bgPr>
    </p:bg>
    <p:spTree>
      <p:nvGrpSpPr>
        <p:cNvPr id="28" name="Shape 28"/>
        <p:cNvGrpSpPr/>
        <p:nvPr/>
      </p:nvGrpSpPr>
      <p:grpSpPr>
        <a:xfrm>
          <a:off x="0" y="0"/>
          <a:ext cx="0" cy="0"/>
          <a:chOff x="0" y="0"/>
          <a:chExt cx="0" cy="0"/>
        </a:xfrm>
      </p:grpSpPr>
      <p:sp>
        <p:nvSpPr>
          <p:cNvPr id="29" name="Google Shape;29;p6"/>
          <p:cNvSpPr txBox="1"/>
          <p:nvPr>
            <p:ph idx="1" type="body"/>
          </p:nvPr>
        </p:nvSpPr>
        <p:spPr>
          <a:xfrm>
            <a:off x="1513800" y="2882400"/>
            <a:ext cx="6116400" cy="1093200"/>
          </a:xfrm>
          <a:prstGeom prst="rect">
            <a:avLst/>
          </a:prstGeom>
        </p:spPr>
        <p:txBody>
          <a:bodyPr anchorCtr="0" anchor="t" bIns="91425" lIns="91425" spcFirstLastPara="1" rIns="91425" wrap="square" tIns="91425"/>
          <a:lstStyle>
            <a:lvl1pPr indent="-419100" lvl="0" marL="457200" rtl="0" algn="ctr">
              <a:spcBef>
                <a:spcPts val="600"/>
              </a:spcBef>
              <a:spcAft>
                <a:spcPts val="0"/>
              </a:spcAft>
              <a:buSzPts val="30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rtl="0" algn="ctr">
              <a:spcBef>
                <a:spcPts val="0"/>
              </a:spcBef>
              <a:spcAft>
                <a:spcPts val="0"/>
              </a:spcAft>
              <a:buSzPts val="1800"/>
              <a:buChar char="■"/>
              <a:defRPr i="1"/>
            </a:lvl9pPr>
          </a:lstStyle>
          <a:p/>
        </p:txBody>
      </p:sp>
      <p:sp>
        <p:nvSpPr>
          <p:cNvPr id="30" name="Google Shape;30;p6"/>
          <p:cNvSpPr txBox="1"/>
          <p:nvPr/>
        </p:nvSpPr>
        <p:spPr>
          <a:xfrm>
            <a:off x="3593400" y="1575225"/>
            <a:ext cx="1957200" cy="87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rgbClr val="FFFFFF"/>
                </a:solidFill>
                <a:latin typeface="Times New Roman"/>
                <a:ea typeface="Times New Roman"/>
                <a:cs typeface="Times New Roman"/>
                <a:sym typeface="Times New Roman"/>
              </a:rPr>
              <a:t>“</a:t>
            </a:r>
            <a:endParaRPr b="1" sz="9600">
              <a:solidFill>
                <a:srgbClr val="FFFFFF"/>
              </a:solidFill>
              <a:latin typeface="Times New Roman"/>
              <a:ea typeface="Times New Roman"/>
              <a:cs typeface="Times New Roman"/>
              <a:sym typeface="Times New Roman"/>
            </a:endParaRPr>
          </a:p>
        </p:txBody>
      </p:sp>
      <p:sp>
        <p:nvSpPr>
          <p:cNvPr id="31" name="Google Shape;31;p6"/>
          <p:cNvSpPr/>
          <p:nvPr/>
        </p:nvSpPr>
        <p:spPr>
          <a:xfrm>
            <a:off x="2584275" y="608747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6"/>
          <p:cNvSpPr/>
          <p:nvPr/>
        </p:nvSpPr>
        <p:spPr>
          <a:xfrm>
            <a:off x="2584275" y="60222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34" name="Shape 34"/>
        <p:cNvGrpSpPr/>
        <p:nvPr/>
      </p:nvGrpSpPr>
      <p:grpSpPr>
        <a:xfrm>
          <a:off x="0" y="0"/>
          <a:ext cx="0" cy="0"/>
          <a:chOff x="0" y="0"/>
          <a:chExt cx="0" cy="0"/>
        </a:xfrm>
      </p:grpSpPr>
      <p:sp>
        <p:nvSpPr>
          <p:cNvPr id="35" name="Google Shape;35;p7"/>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6" name="Google Shape;36;p7"/>
          <p:cNvSpPr txBox="1"/>
          <p:nvPr>
            <p:ph idx="1" type="body"/>
          </p:nvPr>
        </p:nvSpPr>
        <p:spPr>
          <a:xfrm>
            <a:off x="561950" y="2507725"/>
            <a:ext cx="8020200" cy="3753600"/>
          </a:xfrm>
          <a:prstGeom prst="rect">
            <a:avLst/>
          </a:prstGeom>
        </p:spPr>
        <p:txBody>
          <a:bodyPr anchorCtr="0" anchor="t" bIns="91425" lIns="91425" spcFirstLastPara="1" rIns="91425" wrap="square" tIns="91425"/>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37" name="Google Shape;37;p7"/>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39" name="Shape 39"/>
        <p:cNvGrpSpPr/>
        <p:nvPr/>
      </p:nvGrpSpPr>
      <p:grpSpPr>
        <a:xfrm>
          <a:off x="0" y="0"/>
          <a:ext cx="0" cy="0"/>
          <a:chOff x="0" y="0"/>
          <a:chExt cx="0" cy="0"/>
        </a:xfrm>
      </p:grpSpPr>
      <p:sp>
        <p:nvSpPr>
          <p:cNvPr id="40" name="Google Shape;40;p8"/>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41" name="Google Shape;41;p8"/>
          <p:cNvSpPr txBox="1"/>
          <p:nvPr>
            <p:ph idx="1" type="body"/>
          </p:nvPr>
        </p:nvSpPr>
        <p:spPr>
          <a:xfrm>
            <a:off x="457200" y="2469613"/>
            <a:ext cx="3561000" cy="4098300"/>
          </a:xfrm>
          <a:prstGeom prst="rect">
            <a:avLst/>
          </a:prstGeom>
        </p:spPr>
        <p:txBody>
          <a:bodyPr anchorCtr="0" anchor="t" bIns="91425" lIns="91425" spcFirstLastPara="1" rIns="91425" wrap="square" tIns="91425"/>
          <a:lstStyle>
            <a:lvl1pPr indent="-381000" lvl="0" marL="457200">
              <a:lnSpc>
                <a:spcPct val="115000"/>
              </a:lnSpc>
              <a:spcBef>
                <a:spcPts val="600"/>
              </a:spcBef>
              <a:spcAft>
                <a:spcPts val="0"/>
              </a:spcAft>
              <a:buSzPts val="2400"/>
              <a:buChar char="○"/>
              <a:defRPr sz="2400"/>
            </a:lvl1pPr>
            <a:lvl2pPr indent="-342900" lvl="1" marL="914400">
              <a:lnSpc>
                <a:spcPct val="115000"/>
              </a:lnSpc>
              <a:spcBef>
                <a:spcPts val="0"/>
              </a:spcBef>
              <a:spcAft>
                <a:spcPts val="0"/>
              </a:spcAft>
              <a:buSzPts val="1800"/>
              <a:buChar char="●"/>
              <a:defRPr sz="1800"/>
            </a:lvl2pPr>
            <a:lvl3pPr indent="-342900" lvl="2" marL="1371600">
              <a:lnSpc>
                <a:spcPct val="115000"/>
              </a:lnSpc>
              <a:spcBef>
                <a:spcPts val="0"/>
              </a:spcBef>
              <a:spcAft>
                <a:spcPts val="0"/>
              </a:spcAft>
              <a:buSzPts val="1800"/>
              <a:buChar char="■"/>
              <a:defRPr sz="1800"/>
            </a:lvl3pPr>
            <a:lvl4pPr indent="-342900" lvl="3" marL="1828800">
              <a:lnSpc>
                <a:spcPct val="115000"/>
              </a:lnSpc>
              <a:spcBef>
                <a:spcPts val="0"/>
              </a:spcBef>
              <a:spcAft>
                <a:spcPts val="0"/>
              </a:spcAft>
              <a:buSzPts val="1800"/>
              <a:buChar char="●"/>
              <a:defRPr/>
            </a:lvl4pPr>
            <a:lvl5pPr indent="-342900" lvl="4" marL="2286000">
              <a:lnSpc>
                <a:spcPct val="115000"/>
              </a:lnSpc>
              <a:spcBef>
                <a:spcPts val="0"/>
              </a:spcBef>
              <a:spcAft>
                <a:spcPts val="0"/>
              </a:spcAft>
              <a:buSzPts val="1800"/>
              <a:buChar char="○"/>
              <a:defRPr/>
            </a:lvl5pPr>
            <a:lvl6pPr indent="-342900" lvl="5" marL="2743200">
              <a:lnSpc>
                <a:spcPct val="115000"/>
              </a:lnSpc>
              <a:spcBef>
                <a:spcPts val="0"/>
              </a:spcBef>
              <a:spcAft>
                <a:spcPts val="0"/>
              </a:spcAft>
              <a:buSzPts val="1800"/>
              <a:buChar char="■"/>
              <a:defRPr/>
            </a:lvl6pPr>
            <a:lvl7pPr indent="-342900" lvl="6" marL="3200400">
              <a:lnSpc>
                <a:spcPct val="115000"/>
              </a:lnSpc>
              <a:spcBef>
                <a:spcPts val="0"/>
              </a:spcBef>
              <a:spcAft>
                <a:spcPts val="0"/>
              </a:spcAft>
              <a:buSzPts val="1800"/>
              <a:buChar char="●"/>
              <a:defRPr/>
            </a:lvl7pPr>
            <a:lvl8pPr indent="-342900" lvl="7" marL="3657600">
              <a:lnSpc>
                <a:spcPct val="115000"/>
              </a:lnSpc>
              <a:spcBef>
                <a:spcPts val="0"/>
              </a:spcBef>
              <a:spcAft>
                <a:spcPts val="0"/>
              </a:spcAft>
              <a:buSzPts val="1800"/>
              <a:buChar char="○"/>
              <a:defRPr/>
            </a:lvl8pPr>
            <a:lvl9pPr indent="-342900" lvl="8" marL="4114800">
              <a:lnSpc>
                <a:spcPct val="115000"/>
              </a:lnSpc>
              <a:spcBef>
                <a:spcPts val="0"/>
              </a:spcBef>
              <a:spcAft>
                <a:spcPts val="0"/>
              </a:spcAft>
              <a:buSzPts val="1800"/>
              <a:buChar char="■"/>
              <a:defRPr/>
            </a:lvl9pPr>
          </a:lstStyle>
          <a:p/>
        </p:txBody>
      </p:sp>
      <p:sp>
        <p:nvSpPr>
          <p:cNvPr id="42" name="Google Shape;42;p8"/>
          <p:cNvSpPr txBox="1"/>
          <p:nvPr>
            <p:ph idx="2" type="body"/>
          </p:nvPr>
        </p:nvSpPr>
        <p:spPr>
          <a:xfrm>
            <a:off x="5131069" y="2469500"/>
            <a:ext cx="3600000" cy="4098300"/>
          </a:xfrm>
          <a:prstGeom prst="rect">
            <a:avLst/>
          </a:prstGeom>
        </p:spPr>
        <p:txBody>
          <a:bodyPr anchorCtr="0" anchor="t" bIns="91425" lIns="91425" spcFirstLastPara="1" rIns="91425" wrap="square" tIns="91425"/>
          <a:lstStyle>
            <a:lvl1pPr indent="-381000" lvl="0" marL="457200">
              <a:lnSpc>
                <a:spcPct val="115000"/>
              </a:lnSpc>
              <a:spcBef>
                <a:spcPts val="600"/>
              </a:spcBef>
              <a:spcAft>
                <a:spcPts val="0"/>
              </a:spcAft>
              <a:buSzPts val="2400"/>
              <a:buChar char="○"/>
              <a:defRPr sz="2400"/>
            </a:lvl1pPr>
            <a:lvl2pPr indent="-342900" lvl="1" marL="914400">
              <a:lnSpc>
                <a:spcPct val="115000"/>
              </a:lnSpc>
              <a:spcBef>
                <a:spcPts val="0"/>
              </a:spcBef>
              <a:spcAft>
                <a:spcPts val="0"/>
              </a:spcAft>
              <a:buSzPts val="1800"/>
              <a:buChar char="●"/>
              <a:defRPr sz="1800"/>
            </a:lvl2pPr>
            <a:lvl3pPr indent="-342900" lvl="2" marL="1371600">
              <a:lnSpc>
                <a:spcPct val="115000"/>
              </a:lnSpc>
              <a:spcBef>
                <a:spcPts val="0"/>
              </a:spcBef>
              <a:spcAft>
                <a:spcPts val="0"/>
              </a:spcAft>
              <a:buSzPts val="1800"/>
              <a:buChar char="■"/>
              <a:defRPr sz="1800"/>
            </a:lvl3pPr>
            <a:lvl4pPr indent="-342900" lvl="3" marL="1828800">
              <a:lnSpc>
                <a:spcPct val="115000"/>
              </a:lnSpc>
              <a:spcBef>
                <a:spcPts val="0"/>
              </a:spcBef>
              <a:spcAft>
                <a:spcPts val="0"/>
              </a:spcAft>
              <a:buSzPts val="1800"/>
              <a:buChar char="●"/>
              <a:defRPr/>
            </a:lvl4pPr>
            <a:lvl5pPr indent="-342900" lvl="4" marL="2286000">
              <a:lnSpc>
                <a:spcPct val="115000"/>
              </a:lnSpc>
              <a:spcBef>
                <a:spcPts val="0"/>
              </a:spcBef>
              <a:spcAft>
                <a:spcPts val="0"/>
              </a:spcAft>
              <a:buSzPts val="1800"/>
              <a:buChar char="○"/>
              <a:defRPr/>
            </a:lvl5pPr>
            <a:lvl6pPr indent="-342900" lvl="5" marL="2743200">
              <a:lnSpc>
                <a:spcPct val="115000"/>
              </a:lnSpc>
              <a:spcBef>
                <a:spcPts val="0"/>
              </a:spcBef>
              <a:spcAft>
                <a:spcPts val="0"/>
              </a:spcAft>
              <a:buSzPts val="1800"/>
              <a:buChar char="■"/>
              <a:defRPr/>
            </a:lvl6pPr>
            <a:lvl7pPr indent="-342900" lvl="6" marL="3200400">
              <a:lnSpc>
                <a:spcPct val="115000"/>
              </a:lnSpc>
              <a:spcBef>
                <a:spcPts val="0"/>
              </a:spcBef>
              <a:spcAft>
                <a:spcPts val="0"/>
              </a:spcAft>
              <a:buSzPts val="1800"/>
              <a:buChar char="●"/>
              <a:defRPr/>
            </a:lvl7pPr>
            <a:lvl8pPr indent="-342900" lvl="7" marL="3657600">
              <a:lnSpc>
                <a:spcPct val="115000"/>
              </a:lnSpc>
              <a:spcBef>
                <a:spcPts val="0"/>
              </a:spcBef>
              <a:spcAft>
                <a:spcPts val="0"/>
              </a:spcAft>
              <a:buSzPts val="1800"/>
              <a:buChar char="○"/>
              <a:defRPr/>
            </a:lvl8pPr>
            <a:lvl9pPr indent="-342900" lvl="8" marL="4114800">
              <a:lnSpc>
                <a:spcPct val="115000"/>
              </a:lnSpc>
              <a:spcBef>
                <a:spcPts val="0"/>
              </a:spcBef>
              <a:spcAft>
                <a:spcPts val="0"/>
              </a:spcAft>
              <a:buSzPts val="1800"/>
              <a:buChar char="■"/>
              <a:defRPr/>
            </a:lvl9pPr>
          </a:lstStyle>
          <a:p/>
        </p:txBody>
      </p:sp>
      <p:sp>
        <p:nvSpPr>
          <p:cNvPr id="43" name="Google Shape;43;p8"/>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45" name="Shape 45"/>
        <p:cNvGrpSpPr/>
        <p:nvPr/>
      </p:nvGrpSpPr>
      <p:grpSpPr>
        <a:xfrm>
          <a:off x="0" y="0"/>
          <a:ext cx="0" cy="0"/>
          <a:chOff x="0" y="0"/>
          <a:chExt cx="0" cy="0"/>
        </a:xfrm>
      </p:grpSpPr>
      <p:sp>
        <p:nvSpPr>
          <p:cNvPr id="46" name="Google Shape;46;p9"/>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47" name="Google Shape;47;p9"/>
          <p:cNvSpPr txBox="1"/>
          <p:nvPr>
            <p:ph idx="1" type="body"/>
          </p:nvPr>
        </p:nvSpPr>
        <p:spPr>
          <a:xfrm>
            <a:off x="397575"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48" name="Google Shape;48;p9"/>
          <p:cNvSpPr txBox="1"/>
          <p:nvPr>
            <p:ph idx="2" type="body"/>
          </p:nvPr>
        </p:nvSpPr>
        <p:spPr>
          <a:xfrm>
            <a:off x="3226491"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49" name="Google Shape;49;p9"/>
          <p:cNvSpPr txBox="1"/>
          <p:nvPr>
            <p:ph idx="3" type="body"/>
          </p:nvPr>
        </p:nvSpPr>
        <p:spPr>
          <a:xfrm>
            <a:off x="6055408"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50" name="Google Shape;50;p9"/>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9"/>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2" name="Shape 52"/>
        <p:cNvGrpSpPr/>
        <p:nvPr/>
      </p:nvGrpSpPr>
      <p:grpSpPr>
        <a:xfrm>
          <a:off x="0" y="0"/>
          <a:ext cx="0" cy="0"/>
          <a:chOff x="0" y="0"/>
          <a:chExt cx="0" cy="0"/>
        </a:xfrm>
      </p:grpSpPr>
      <p:sp>
        <p:nvSpPr>
          <p:cNvPr id="53" name="Google Shape;53;p10"/>
          <p:cNvSpPr txBox="1"/>
          <p:nvPr>
            <p:ph type="title"/>
          </p:nvPr>
        </p:nvSpPr>
        <p:spPr>
          <a:xfrm>
            <a:off x="457200" y="368225"/>
            <a:ext cx="8229600" cy="764100"/>
          </a:xfrm>
          <a:prstGeom prst="rect">
            <a:avLst/>
          </a:prstGeom>
        </p:spPr>
        <p:txBody>
          <a:bodyPr anchorCtr="0" anchor="b" bIns="91425" lIns="91425" spcFirstLastPara="1" rIns="91425" wrap="square" tIns="91425"/>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54" name="Google Shape;54;p10"/>
          <p:cNvSpPr/>
          <p:nvPr/>
        </p:nvSpPr>
        <p:spPr>
          <a:xfrm>
            <a:off x="2584275" y="608747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rgbClr val="45AFD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596826"/>
            <a:ext cx="8229600" cy="1429200"/>
          </a:xfrm>
          <a:prstGeom prst="rect">
            <a:avLst/>
          </a:prstGeom>
          <a:noFill/>
          <a:ln>
            <a:noFill/>
          </a:ln>
        </p:spPr>
        <p:txBody>
          <a:bodyPr anchorCtr="0" anchor="b" bIns="91425" lIns="91425" spcFirstLastPara="1" rIns="91425" wrap="square" tIns="91425"/>
          <a:lstStyle>
            <a:lvl1pPr lvl="0">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1pPr>
            <a:lvl2pPr lvl="1">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2pPr>
            <a:lvl3pPr lvl="2">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3pPr>
            <a:lvl4pPr lvl="3">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4pPr>
            <a:lvl5pPr lvl="4">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5pPr>
            <a:lvl6pPr lvl="5">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6pPr>
            <a:lvl7pPr lvl="6">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7pPr>
            <a:lvl8pPr lvl="7">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8pPr>
            <a:lvl9pPr lvl="8">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9pPr>
          </a:lstStyle>
          <a:p/>
        </p:txBody>
      </p:sp>
      <p:sp>
        <p:nvSpPr>
          <p:cNvPr id="7" name="Google Shape;7;p1"/>
          <p:cNvSpPr txBox="1"/>
          <p:nvPr>
            <p:ph idx="1" type="body"/>
          </p:nvPr>
        </p:nvSpPr>
        <p:spPr>
          <a:xfrm>
            <a:off x="561950" y="2507725"/>
            <a:ext cx="8020200" cy="3753600"/>
          </a:xfrm>
          <a:prstGeom prst="rect">
            <a:avLst/>
          </a:prstGeom>
          <a:noFill/>
          <a:ln>
            <a:noFill/>
          </a:ln>
        </p:spPr>
        <p:txBody>
          <a:bodyPr anchorCtr="0" anchor="t" bIns="91425" lIns="91425" spcFirstLastPara="1" rIns="91425" wrap="square" tIns="91425"/>
          <a:lstStyle>
            <a:lvl1pPr indent="-419100" lvl="0" marL="457200">
              <a:spcBef>
                <a:spcPts val="600"/>
              </a:spcBef>
              <a:spcAft>
                <a:spcPts val="0"/>
              </a:spcAft>
              <a:buClr>
                <a:srgbClr val="FFFFFF"/>
              </a:buClr>
              <a:buSzPts val="3000"/>
              <a:buFont typeface="Open Sans"/>
              <a:buChar char="○"/>
              <a:defRPr sz="3000">
                <a:solidFill>
                  <a:srgbClr val="FFFFFF"/>
                </a:solidFill>
                <a:latin typeface="Open Sans"/>
                <a:ea typeface="Open Sans"/>
                <a:cs typeface="Open Sans"/>
                <a:sym typeface="Open Sans"/>
              </a:defRPr>
            </a:lvl1pPr>
            <a:lvl2pPr indent="-381000" lvl="1" marL="914400">
              <a:spcBef>
                <a:spcPts val="0"/>
              </a:spcBef>
              <a:spcAft>
                <a:spcPts val="0"/>
              </a:spcAft>
              <a:buClr>
                <a:srgbClr val="FFFFFF"/>
              </a:buClr>
              <a:buSzPts val="2400"/>
              <a:buFont typeface="Open Sans"/>
              <a:buChar char="●"/>
              <a:defRPr sz="2400">
                <a:solidFill>
                  <a:srgbClr val="FFFFFF"/>
                </a:solidFill>
                <a:latin typeface="Open Sans"/>
                <a:ea typeface="Open Sans"/>
                <a:cs typeface="Open Sans"/>
                <a:sym typeface="Open Sans"/>
              </a:defRPr>
            </a:lvl2pPr>
            <a:lvl3pPr indent="-381000" lvl="2" marL="1371600">
              <a:spcBef>
                <a:spcPts val="0"/>
              </a:spcBef>
              <a:spcAft>
                <a:spcPts val="0"/>
              </a:spcAft>
              <a:buClr>
                <a:srgbClr val="FFFFFF"/>
              </a:buClr>
              <a:buSzPts val="2400"/>
              <a:buFont typeface="Open Sans"/>
              <a:buChar char="■"/>
              <a:defRPr sz="2400">
                <a:solidFill>
                  <a:srgbClr val="FFFFFF"/>
                </a:solidFill>
                <a:latin typeface="Open Sans"/>
                <a:ea typeface="Open Sans"/>
                <a:cs typeface="Open Sans"/>
                <a:sym typeface="Open Sans"/>
              </a:defRPr>
            </a:lvl3pPr>
            <a:lvl4pPr indent="-342900" lvl="3" marL="18288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4pPr>
            <a:lvl5pPr indent="-342900" lvl="4" marL="22860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5pPr>
            <a:lvl6pPr indent="-342900" lvl="5" marL="27432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6pPr>
            <a:lvl7pPr indent="-342900" lvl="6" marL="32004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7pPr>
            <a:lvl8pPr indent="-342900" lvl="7" marL="36576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8pPr>
            <a:lvl9pPr indent="-342900" lvl="8" marL="41148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9pPr>
          </a:lstStyle>
          <a:p/>
        </p:txBody>
      </p:sp>
      <p:sp>
        <p:nvSpPr>
          <p:cNvPr id="8" name="Google Shape;8;p1"/>
          <p:cNvSpPr txBox="1"/>
          <p:nvPr>
            <p:ph idx="12" type="sldNum"/>
          </p:nvPr>
        </p:nvSpPr>
        <p:spPr>
          <a:xfrm>
            <a:off x="8556775" y="6471400"/>
            <a:ext cx="548700" cy="386700"/>
          </a:xfrm>
          <a:prstGeom prst="rect">
            <a:avLst/>
          </a:prstGeom>
          <a:noFill/>
          <a:ln>
            <a:noFill/>
          </a:ln>
        </p:spPr>
        <p:txBody>
          <a:bodyPr anchorCtr="0" anchor="t" bIns="91425" lIns="91425" spcFirstLastPara="1" rIns="91425" wrap="square" tIns="91425">
            <a:noAutofit/>
          </a:bodyPr>
          <a:lstStyle>
            <a:lvl1pPr lvl="0" algn="r">
              <a:buNone/>
              <a:defRPr sz="1300">
                <a:solidFill>
                  <a:srgbClr val="FFFFFF"/>
                </a:solidFill>
                <a:latin typeface="Montserrat"/>
                <a:ea typeface="Montserrat"/>
                <a:cs typeface="Montserrat"/>
                <a:sym typeface="Montserrat"/>
              </a:defRPr>
            </a:lvl1pPr>
            <a:lvl2pPr lvl="1" algn="r">
              <a:buNone/>
              <a:defRPr sz="1300">
                <a:solidFill>
                  <a:srgbClr val="FFFFFF"/>
                </a:solidFill>
                <a:latin typeface="Montserrat"/>
                <a:ea typeface="Montserrat"/>
                <a:cs typeface="Montserrat"/>
                <a:sym typeface="Montserrat"/>
              </a:defRPr>
            </a:lvl2pPr>
            <a:lvl3pPr lvl="2" algn="r">
              <a:buNone/>
              <a:defRPr sz="1300">
                <a:solidFill>
                  <a:srgbClr val="FFFFFF"/>
                </a:solidFill>
                <a:latin typeface="Montserrat"/>
                <a:ea typeface="Montserrat"/>
                <a:cs typeface="Montserrat"/>
                <a:sym typeface="Montserrat"/>
              </a:defRPr>
            </a:lvl3pPr>
            <a:lvl4pPr lvl="3" algn="r">
              <a:buNone/>
              <a:defRPr sz="1300">
                <a:solidFill>
                  <a:srgbClr val="FFFFFF"/>
                </a:solidFill>
                <a:latin typeface="Montserrat"/>
                <a:ea typeface="Montserrat"/>
                <a:cs typeface="Montserrat"/>
                <a:sym typeface="Montserrat"/>
              </a:defRPr>
            </a:lvl4pPr>
            <a:lvl5pPr lvl="4" algn="r">
              <a:buNone/>
              <a:defRPr sz="1300">
                <a:solidFill>
                  <a:srgbClr val="FFFFFF"/>
                </a:solidFill>
                <a:latin typeface="Montserrat"/>
                <a:ea typeface="Montserrat"/>
                <a:cs typeface="Montserrat"/>
                <a:sym typeface="Montserrat"/>
              </a:defRPr>
            </a:lvl5pPr>
            <a:lvl6pPr lvl="5" algn="r">
              <a:buNone/>
              <a:defRPr sz="1300">
                <a:solidFill>
                  <a:srgbClr val="FFFFFF"/>
                </a:solidFill>
                <a:latin typeface="Montserrat"/>
                <a:ea typeface="Montserrat"/>
                <a:cs typeface="Montserrat"/>
                <a:sym typeface="Montserrat"/>
              </a:defRPr>
            </a:lvl6pPr>
            <a:lvl7pPr lvl="6" algn="r">
              <a:buNone/>
              <a:defRPr sz="1300">
                <a:solidFill>
                  <a:srgbClr val="FFFFFF"/>
                </a:solidFill>
                <a:latin typeface="Montserrat"/>
                <a:ea typeface="Montserrat"/>
                <a:cs typeface="Montserrat"/>
                <a:sym typeface="Montserrat"/>
              </a:defRPr>
            </a:lvl7pPr>
            <a:lvl8pPr lvl="7" algn="r">
              <a:buNone/>
              <a:defRPr sz="1300">
                <a:solidFill>
                  <a:srgbClr val="FFFFFF"/>
                </a:solidFill>
                <a:latin typeface="Montserrat"/>
                <a:ea typeface="Montserrat"/>
                <a:cs typeface="Montserrat"/>
                <a:sym typeface="Montserrat"/>
              </a:defRPr>
            </a:lvl8pPr>
            <a:lvl9pPr lvl="8" algn="r">
              <a:buNone/>
              <a:defRPr sz="1300">
                <a:solidFill>
                  <a:srgbClr val="FFFFFF"/>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hyperlink" Target="http://www.youtube.com/watch?v=wL_nNrHz4wM" TargetMode="External"/><Relationship Id="rId5"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1.jpg"/><Relationship Id="rId4" Type="http://schemas.openxmlformats.org/officeDocument/2006/relationships/image" Target="../media/image9.jpg"/><Relationship Id="rId5"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4.jpg"/><Relationship Id="rId4" Type="http://schemas.openxmlformats.org/officeDocument/2006/relationships/hyperlink" Target="http://www.youtube.com/watch?v=8HVAh_FGHks" TargetMode="External"/><Relationship Id="rId5"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9.jpg"/><Relationship Id="rId4" Type="http://schemas.openxmlformats.org/officeDocument/2006/relationships/hyperlink" Target="http://www.youtube.com/watch?v=POWmae54SCA" TargetMode="External"/><Relationship Id="rId5"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hyperlink" Target="https://www.mentimeter.com/public/b8275998644bfa237bbd975d42ee1393"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7.jpg"/><Relationship Id="rId4" Type="http://schemas.openxmlformats.org/officeDocument/2006/relationships/hyperlink" Target="http://www.youtube.com/watch?v=Ea5leI1I7t4" TargetMode="External"/><Relationship Id="rId5"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9"/>
          <p:cNvSpPr txBox="1"/>
          <p:nvPr>
            <p:ph type="ctrTitle"/>
          </p:nvPr>
        </p:nvSpPr>
        <p:spPr>
          <a:xfrm>
            <a:off x="443450" y="3866750"/>
            <a:ext cx="8299200" cy="1592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800"/>
              <a:t>ONTWIKKELINGS-</a:t>
            </a:r>
            <a:endParaRPr sz="4800"/>
          </a:p>
          <a:p>
            <a:pPr indent="0" lvl="0" marL="0" rtl="0" algn="l">
              <a:spcBef>
                <a:spcPts val="0"/>
              </a:spcBef>
              <a:spcAft>
                <a:spcPts val="0"/>
              </a:spcAft>
              <a:buNone/>
            </a:pPr>
            <a:r>
              <a:rPr lang="en" sz="4800"/>
              <a:t>PYCHOLOGIE: Adolescentie</a:t>
            </a:r>
            <a:endParaRPr sz="4800"/>
          </a:p>
        </p:txBody>
      </p:sp>
      <p:pic>
        <p:nvPicPr>
          <p:cNvPr id="95" name="Google Shape;95;p19"/>
          <p:cNvPicPr preferRelativeResize="0"/>
          <p:nvPr/>
        </p:nvPicPr>
        <p:blipFill>
          <a:blip r:embed="rId3">
            <a:alphaModFix/>
          </a:blip>
          <a:stretch>
            <a:fillRect/>
          </a:stretch>
        </p:blipFill>
        <p:spPr>
          <a:xfrm>
            <a:off x="152400" y="152400"/>
            <a:ext cx="8839200" cy="282670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pic>
        <p:nvPicPr>
          <p:cNvPr id="165" name="Google Shape;165;p28"/>
          <p:cNvPicPr preferRelativeResize="0"/>
          <p:nvPr/>
        </p:nvPicPr>
        <p:blipFill rotWithShape="1">
          <a:blip r:embed="rId3">
            <a:alphaModFix/>
          </a:blip>
          <a:srcRect b="0" l="12484" r="12484" t="0"/>
          <a:stretch/>
        </p:blipFill>
        <p:spPr>
          <a:xfrm>
            <a:off x="0" y="0"/>
            <a:ext cx="9144000" cy="6858000"/>
          </a:xfrm>
          <a:prstGeom prst="rect">
            <a:avLst/>
          </a:prstGeom>
          <a:noFill/>
          <a:ln>
            <a:noFill/>
          </a:ln>
        </p:spPr>
      </p:pic>
      <p:sp>
        <p:nvSpPr>
          <p:cNvPr id="166" name="Google Shape;166;p28"/>
          <p:cNvSpPr/>
          <p:nvPr/>
        </p:nvSpPr>
        <p:spPr>
          <a:xfrm>
            <a:off x="-6950" y="1477350"/>
            <a:ext cx="3903300" cy="3903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8"/>
          <p:cNvSpPr txBox="1"/>
          <p:nvPr>
            <p:ph idx="4294967295" type="title"/>
          </p:nvPr>
        </p:nvSpPr>
        <p:spPr>
          <a:xfrm>
            <a:off x="286200" y="1683775"/>
            <a:ext cx="3247800" cy="126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D98C7"/>
                </a:solidFill>
              </a:rPr>
              <a:t>Maar vooral </a:t>
            </a:r>
            <a:r>
              <a:rPr lang="en">
                <a:solidFill>
                  <a:srgbClr val="FFC800"/>
                </a:solidFill>
              </a:rPr>
              <a:t>thrillseekers</a:t>
            </a:r>
            <a:endParaRPr>
              <a:solidFill>
                <a:srgbClr val="FFC800"/>
              </a:solidFill>
            </a:endParaRPr>
          </a:p>
        </p:txBody>
      </p:sp>
      <p:sp>
        <p:nvSpPr>
          <p:cNvPr id="168" name="Google Shape;168;p28"/>
          <p:cNvSpPr txBox="1"/>
          <p:nvPr>
            <p:ph idx="4294967295" type="body"/>
          </p:nvPr>
        </p:nvSpPr>
        <p:spPr>
          <a:xfrm>
            <a:off x="286200" y="3086100"/>
            <a:ext cx="3247800" cy="3234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400">
                <a:solidFill>
                  <a:srgbClr val="1D98C7"/>
                </a:solidFill>
              </a:rPr>
              <a:t>Prefrontale cortex</a:t>
            </a:r>
            <a:endParaRPr sz="2400">
              <a:solidFill>
                <a:srgbClr val="1D98C7"/>
              </a:solidFill>
            </a:endParaRPr>
          </a:p>
        </p:txBody>
      </p:sp>
      <p:sp>
        <p:nvSpPr>
          <p:cNvPr id="169" name="Google Shape;169;p28"/>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descr="crazy&#10;http://halfmanhalftree.tumblr.com" id="170" name="Google Shape;170;p28" title="2 CRAZY RUSSIAN THRILL SEEKERS CLIMB THE WORLD'S 2ND TALLEST BUILDING THE SHAGHAI TOWER.">
            <a:hlinkClick r:id="rId4"/>
          </p:cNvPr>
          <p:cNvPicPr preferRelativeResize="0"/>
          <p:nvPr/>
        </p:nvPicPr>
        <p:blipFill>
          <a:blip r:embed="rId5">
            <a:alphaModFix/>
          </a:blip>
          <a:stretch>
            <a:fillRect/>
          </a:stretch>
        </p:blipFill>
        <p:spPr>
          <a:xfrm>
            <a:off x="-6950" y="-5196"/>
            <a:ext cx="9144000" cy="685798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AFDC"/>
        </a:solidFill>
      </p:bgPr>
    </p:bg>
    <p:spTree>
      <p:nvGrpSpPr>
        <p:cNvPr id="174" name="Shape 174"/>
        <p:cNvGrpSpPr/>
        <p:nvPr/>
      </p:nvGrpSpPr>
      <p:grpSpPr>
        <a:xfrm>
          <a:off x="0" y="0"/>
          <a:ext cx="0" cy="0"/>
          <a:chOff x="0" y="0"/>
          <a:chExt cx="0" cy="0"/>
        </a:xfrm>
      </p:grpSpPr>
      <p:sp>
        <p:nvSpPr>
          <p:cNvPr id="175" name="Google Shape;175;p29"/>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76" name="Google Shape;176;p29"/>
          <p:cNvPicPr preferRelativeResize="0"/>
          <p:nvPr/>
        </p:nvPicPr>
        <p:blipFill rotWithShape="1">
          <a:blip r:embed="rId3">
            <a:alphaModFix amt="30000"/>
          </a:blip>
          <a:srcRect b="0" l="25068" r="25063" t="0"/>
          <a:stretch/>
        </p:blipFill>
        <p:spPr>
          <a:xfrm>
            <a:off x="4584151" y="0"/>
            <a:ext cx="4559846" cy="6858000"/>
          </a:xfrm>
          <a:prstGeom prst="rect">
            <a:avLst/>
          </a:prstGeom>
          <a:noFill/>
          <a:ln>
            <a:noFill/>
          </a:ln>
        </p:spPr>
      </p:pic>
      <p:sp>
        <p:nvSpPr>
          <p:cNvPr id="177" name="Google Shape;177;p29"/>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Streven naar zelfstandigheid en eigen verantwoordelijkheid losmaken</a:t>
            </a:r>
            <a:endParaRPr/>
          </a:p>
          <a:p>
            <a:pPr indent="-381000" lvl="1" marL="914400" rtl="0" algn="l">
              <a:spcBef>
                <a:spcPts val="0"/>
              </a:spcBef>
              <a:spcAft>
                <a:spcPts val="0"/>
              </a:spcAft>
              <a:buSzPts val="2400"/>
              <a:buChar char="●"/>
            </a:pPr>
            <a:r>
              <a:rPr lang="en"/>
              <a:t>Half kind – half volwassen</a:t>
            </a:r>
            <a:endParaRPr/>
          </a:p>
          <a:p>
            <a:pPr indent="-381000" lvl="1" marL="914400" rtl="0" algn="l">
              <a:spcBef>
                <a:spcPts val="0"/>
              </a:spcBef>
              <a:spcAft>
                <a:spcPts val="0"/>
              </a:spcAft>
              <a:buSzPts val="2400"/>
              <a:buChar char="●"/>
            </a:pPr>
            <a:r>
              <a:rPr lang="en"/>
              <a:t>Veel conflicten</a:t>
            </a:r>
            <a:endParaRPr/>
          </a:p>
          <a:p>
            <a:pPr indent="-381000" lvl="1" marL="914400" rtl="0" algn="l">
              <a:spcBef>
                <a:spcPts val="0"/>
              </a:spcBef>
              <a:spcAft>
                <a:spcPts val="0"/>
              </a:spcAft>
              <a:buSzPts val="2400"/>
              <a:buChar char="●"/>
            </a:pPr>
            <a:r>
              <a:rPr lang="en"/>
              <a:t>Behoefte erbij te horen; peergroup geeft zekerheid, maar ook een bepaalde druk</a:t>
            </a:r>
            <a:endParaRPr/>
          </a:p>
          <a:p>
            <a:pPr indent="-419100" lvl="0" marL="457200" rtl="0" algn="l">
              <a:spcBef>
                <a:spcPts val="0"/>
              </a:spcBef>
              <a:spcAft>
                <a:spcPts val="0"/>
              </a:spcAft>
              <a:buSzPts val="3000"/>
              <a:buChar char="○"/>
            </a:pPr>
            <a:r>
              <a:rPr lang="en"/>
              <a:t>Grenzen opzoeken</a:t>
            </a:r>
            <a:endParaRPr/>
          </a:p>
          <a:p>
            <a:pPr indent="-419100" lvl="0" marL="457200" rtl="0" algn="l">
              <a:spcBef>
                <a:spcPts val="0"/>
              </a:spcBef>
              <a:spcAft>
                <a:spcPts val="0"/>
              </a:spcAft>
              <a:buSzPts val="3000"/>
              <a:buChar char="○"/>
            </a:pPr>
            <a:r>
              <a:rPr lang="en"/>
              <a:t>Zoeken naar eigen identiteit:</a:t>
            </a:r>
            <a:endParaRPr/>
          </a:p>
          <a:p>
            <a:pPr indent="-381000" lvl="1" marL="914400" rtl="0" algn="l">
              <a:spcBef>
                <a:spcPts val="0"/>
              </a:spcBef>
              <a:spcAft>
                <a:spcPts val="0"/>
              </a:spcAft>
              <a:buSzPts val="2400"/>
              <a:buChar char="●"/>
            </a:pPr>
            <a:r>
              <a:rPr lang="en"/>
              <a:t>Spiegelen</a:t>
            </a:r>
            <a:endParaRPr/>
          </a:p>
          <a:p>
            <a:pPr indent="-381000" lvl="1" marL="914400" rtl="0" algn="l">
              <a:spcBef>
                <a:spcPts val="0"/>
              </a:spcBef>
              <a:spcAft>
                <a:spcPts val="0"/>
              </a:spcAft>
              <a:buSzPts val="2400"/>
              <a:buChar char="●"/>
            </a:pPr>
            <a:r>
              <a:rPr lang="en"/>
              <a:t>Experimenteren</a:t>
            </a:r>
            <a:br>
              <a:rPr lang="en"/>
            </a:br>
            <a:endParaRPr/>
          </a:p>
        </p:txBody>
      </p:sp>
      <p:sp>
        <p:nvSpPr>
          <p:cNvPr id="178" name="Google Shape;178;p29"/>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SOCIAAL – EMOTIONELE ONTWIKKELING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5AFDC"/>
        </a:solidFill>
      </p:bgPr>
    </p:bg>
    <p:spTree>
      <p:nvGrpSpPr>
        <p:cNvPr id="182" name="Shape 182"/>
        <p:cNvGrpSpPr/>
        <p:nvPr/>
      </p:nvGrpSpPr>
      <p:grpSpPr>
        <a:xfrm>
          <a:off x="0" y="0"/>
          <a:ext cx="0" cy="0"/>
          <a:chOff x="0" y="0"/>
          <a:chExt cx="0" cy="0"/>
        </a:xfrm>
      </p:grpSpPr>
      <p:sp>
        <p:nvSpPr>
          <p:cNvPr id="183" name="Google Shape;183;p30"/>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84" name="Google Shape;184;p30"/>
          <p:cNvPicPr preferRelativeResize="0"/>
          <p:nvPr/>
        </p:nvPicPr>
        <p:blipFill rotWithShape="1">
          <a:blip r:embed="rId3">
            <a:alphaModFix amt="30000"/>
          </a:blip>
          <a:srcRect b="0" l="27836" r="27836" t="0"/>
          <a:stretch/>
        </p:blipFill>
        <p:spPr>
          <a:xfrm>
            <a:off x="4584151" y="0"/>
            <a:ext cx="4559847" cy="6857999"/>
          </a:xfrm>
          <a:prstGeom prst="rect">
            <a:avLst/>
          </a:prstGeom>
          <a:noFill/>
          <a:ln>
            <a:noFill/>
          </a:ln>
        </p:spPr>
      </p:pic>
      <p:sp>
        <p:nvSpPr>
          <p:cNvPr id="185" name="Google Shape;185;p30"/>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SOCIAAL – EMOTIONELE ONTWIKKELING</a:t>
            </a:r>
            <a:endParaRPr/>
          </a:p>
        </p:txBody>
      </p:sp>
      <p:sp>
        <p:nvSpPr>
          <p:cNvPr id="186" name="Google Shape;186;p30"/>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marR="0" rtl="0" algn="l">
              <a:lnSpc>
                <a:spcPct val="100000"/>
              </a:lnSpc>
              <a:spcBef>
                <a:spcPts val="600"/>
              </a:spcBef>
              <a:spcAft>
                <a:spcPts val="0"/>
              </a:spcAft>
              <a:buClr>
                <a:srgbClr val="FFFFFF"/>
              </a:buClr>
              <a:buSzPts val="3000"/>
              <a:buFont typeface="Open Sans"/>
              <a:buChar char="○"/>
            </a:pPr>
            <a:r>
              <a:rPr lang="en"/>
              <a:t>Experimenteren en identificeren</a:t>
            </a:r>
            <a:endParaRPr/>
          </a:p>
          <a:p>
            <a:pPr indent="-419100" lvl="1" marL="914400" marR="0" rtl="0" algn="l">
              <a:lnSpc>
                <a:spcPct val="100000"/>
              </a:lnSpc>
              <a:spcBef>
                <a:spcPts val="0"/>
              </a:spcBef>
              <a:spcAft>
                <a:spcPts val="0"/>
              </a:spcAft>
              <a:buClr>
                <a:srgbClr val="FFFFFF"/>
              </a:buClr>
              <a:buSzPts val="3000"/>
              <a:buFont typeface="Open Sans"/>
              <a:buChar char="●"/>
            </a:pPr>
            <a:r>
              <a:rPr lang="en"/>
              <a:t>Relaties worden stabieler</a:t>
            </a:r>
            <a:endParaRPr/>
          </a:p>
          <a:p>
            <a:pPr indent="-419100" lvl="1" marL="914400" marR="0" rtl="0" algn="l">
              <a:lnSpc>
                <a:spcPct val="100000"/>
              </a:lnSpc>
              <a:spcBef>
                <a:spcPts val="0"/>
              </a:spcBef>
              <a:spcAft>
                <a:spcPts val="0"/>
              </a:spcAft>
              <a:buClr>
                <a:srgbClr val="FFFFFF"/>
              </a:buClr>
              <a:buSzPts val="3000"/>
              <a:buFont typeface="Open Sans"/>
              <a:buChar char="●"/>
            </a:pPr>
            <a:r>
              <a:rPr lang="en"/>
              <a:t>Normen en waarden krijgen eigen karakter</a:t>
            </a:r>
            <a:endParaRPr/>
          </a:p>
          <a:p>
            <a:pPr indent="-419100" lvl="1" marL="914400" marR="0" rtl="0" algn="l">
              <a:lnSpc>
                <a:spcPct val="100000"/>
              </a:lnSpc>
              <a:spcBef>
                <a:spcPts val="0"/>
              </a:spcBef>
              <a:spcAft>
                <a:spcPts val="0"/>
              </a:spcAft>
              <a:buClr>
                <a:srgbClr val="FFFFFF"/>
              </a:buClr>
              <a:buSzPts val="3000"/>
              <a:buFont typeface="Open Sans"/>
              <a:buChar char="●"/>
            </a:pPr>
            <a:r>
              <a:rPr lang="en"/>
              <a:t>Op weg naar een eigen identiteit</a:t>
            </a:r>
            <a:endParaRPr/>
          </a:p>
          <a:p>
            <a:pPr indent="-419100" lvl="0" marL="457200" marR="0" rtl="0" algn="l">
              <a:lnSpc>
                <a:spcPct val="100000"/>
              </a:lnSpc>
              <a:spcBef>
                <a:spcPts val="0"/>
              </a:spcBef>
              <a:spcAft>
                <a:spcPts val="0"/>
              </a:spcAft>
              <a:buClr>
                <a:srgbClr val="FFFFFF"/>
              </a:buClr>
              <a:buSzPts val="3000"/>
              <a:buFont typeface="Open Sans"/>
              <a:buChar char="○"/>
            </a:pPr>
            <a:r>
              <a:rPr lang="en"/>
              <a:t>Normovertredend gedrag</a:t>
            </a:r>
            <a:endParaRPr/>
          </a:p>
          <a:p>
            <a:pPr indent="-419100" lvl="1" marL="914400" marR="0" rtl="0" algn="l">
              <a:lnSpc>
                <a:spcPct val="100000"/>
              </a:lnSpc>
              <a:spcBef>
                <a:spcPts val="0"/>
              </a:spcBef>
              <a:spcAft>
                <a:spcPts val="0"/>
              </a:spcAft>
              <a:buClr>
                <a:srgbClr val="FFFFFF"/>
              </a:buClr>
              <a:buSzPts val="3000"/>
              <a:buFont typeface="Open Sans"/>
              <a:buChar char="●"/>
            </a:pPr>
            <a:r>
              <a:rPr lang="en"/>
              <a:t>Vandalisme en crimineel gedrag</a:t>
            </a:r>
            <a:endParaRPr/>
          </a:p>
          <a:p>
            <a:pPr indent="-419100" lvl="1" marL="914400" marR="0" rtl="0" algn="l">
              <a:lnSpc>
                <a:spcPct val="100000"/>
              </a:lnSpc>
              <a:spcBef>
                <a:spcPts val="0"/>
              </a:spcBef>
              <a:spcAft>
                <a:spcPts val="0"/>
              </a:spcAft>
              <a:buClr>
                <a:srgbClr val="FFFFFF"/>
              </a:buClr>
              <a:buSzPts val="3000"/>
              <a:buFont typeface="Open Sans"/>
              <a:buChar char="●"/>
            </a:pPr>
            <a:r>
              <a:rPr lang="en"/>
              <a:t>Misbruik van alcohol en drugs</a:t>
            </a:r>
            <a:endParaRPr/>
          </a:p>
          <a:p>
            <a:pPr indent="-419100" lvl="1" marL="914400" marR="0" rtl="0" algn="l">
              <a:lnSpc>
                <a:spcPct val="100000"/>
              </a:lnSpc>
              <a:spcBef>
                <a:spcPts val="0"/>
              </a:spcBef>
              <a:spcAft>
                <a:spcPts val="0"/>
              </a:spcAft>
              <a:buClr>
                <a:srgbClr val="FFFFFF"/>
              </a:buClr>
              <a:buSzPts val="3000"/>
              <a:buFont typeface="Open Sans"/>
              <a:buChar char="●"/>
            </a:pPr>
            <a:r>
              <a:rPr lang="en"/>
              <a:t>(Digitaal) pesten</a:t>
            </a:r>
            <a:br>
              <a:rPr lang="en"/>
            </a:b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31"/>
          <p:cNvSpPr txBox="1"/>
          <p:nvPr>
            <p:ph type="title"/>
          </p:nvPr>
        </p:nvSpPr>
        <p:spPr>
          <a:xfrm>
            <a:off x="0" y="1969725"/>
            <a:ext cx="3108000" cy="546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Vooral </a:t>
            </a:r>
            <a:r>
              <a:rPr lang="en">
                <a:solidFill>
                  <a:srgbClr val="FFC800"/>
                </a:solidFill>
              </a:rPr>
              <a:t>denken </a:t>
            </a:r>
            <a:r>
              <a:rPr lang="en"/>
              <a:t>in </a:t>
            </a:r>
            <a:r>
              <a:rPr lang="en">
                <a:solidFill>
                  <a:srgbClr val="FFC800"/>
                </a:solidFill>
              </a:rPr>
              <a:t>stereotypen</a:t>
            </a:r>
            <a:endParaRPr>
              <a:solidFill>
                <a:srgbClr val="FFC800"/>
              </a:solidFill>
            </a:endParaRPr>
          </a:p>
        </p:txBody>
      </p:sp>
      <p:sp>
        <p:nvSpPr>
          <p:cNvPr id="192" name="Google Shape;192;p31"/>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93" name="Google Shape;193;p31"/>
          <p:cNvPicPr preferRelativeResize="0"/>
          <p:nvPr/>
        </p:nvPicPr>
        <p:blipFill rotWithShape="1">
          <a:blip r:embed="rId3">
            <a:alphaModFix/>
          </a:blip>
          <a:srcRect b="0" l="35981" r="35978" t="0"/>
          <a:stretch/>
        </p:blipFill>
        <p:spPr>
          <a:xfrm>
            <a:off x="7221000" y="0"/>
            <a:ext cx="1923001" cy="6858000"/>
          </a:xfrm>
          <a:prstGeom prst="rect">
            <a:avLst/>
          </a:prstGeom>
          <a:noFill/>
          <a:ln>
            <a:noFill/>
          </a:ln>
        </p:spPr>
      </p:pic>
      <p:pic>
        <p:nvPicPr>
          <p:cNvPr id="194" name="Google Shape;194;p31"/>
          <p:cNvPicPr preferRelativeResize="0"/>
          <p:nvPr/>
        </p:nvPicPr>
        <p:blipFill rotWithShape="1">
          <a:blip r:embed="rId4">
            <a:alphaModFix/>
          </a:blip>
          <a:srcRect b="0" l="23771" r="23776" t="0"/>
          <a:stretch/>
        </p:blipFill>
        <p:spPr>
          <a:xfrm>
            <a:off x="5298000" y="0"/>
            <a:ext cx="1922998" cy="6858000"/>
          </a:xfrm>
          <a:prstGeom prst="rect">
            <a:avLst/>
          </a:prstGeom>
          <a:noFill/>
          <a:ln>
            <a:noFill/>
          </a:ln>
        </p:spPr>
      </p:pic>
      <p:pic>
        <p:nvPicPr>
          <p:cNvPr id="195" name="Google Shape;195;p31"/>
          <p:cNvPicPr preferRelativeResize="0"/>
          <p:nvPr/>
        </p:nvPicPr>
        <p:blipFill rotWithShape="1">
          <a:blip r:embed="rId5">
            <a:alphaModFix/>
          </a:blip>
          <a:srcRect b="0" l="30386" r="30386" t="0"/>
          <a:stretch/>
        </p:blipFill>
        <p:spPr>
          <a:xfrm>
            <a:off x="3375000" y="0"/>
            <a:ext cx="1923003" cy="68579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199" name="Shape 199"/>
        <p:cNvGrpSpPr/>
        <p:nvPr/>
      </p:nvGrpSpPr>
      <p:grpSpPr>
        <a:xfrm>
          <a:off x="0" y="0"/>
          <a:ext cx="0" cy="0"/>
          <a:chOff x="0" y="0"/>
          <a:chExt cx="0" cy="0"/>
        </a:xfrm>
      </p:grpSpPr>
      <p:pic>
        <p:nvPicPr>
          <p:cNvPr id="200" name="Google Shape;200;p32"/>
          <p:cNvPicPr preferRelativeResize="0"/>
          <p:nvPr/>
        </p:nvPicPr>
        <p:blipFill rotWithShape="1">
          <a:blip r:embed="rId3">
            <a:alphaModFix amt="30000"/>
          </a:blip>
          <a:srcRect b="0" l="129" r="139" t="0"/>
          <a:stretch/>
        </p:blipFill>
        <p:spPr>
          <a:xfrm>
            <a:off x="1" y="0"/>
            <a:ext cx="4559845" cy="6858003"/>
          </a:xfrm>
          <a:prstGeom prst="rect">
            <a:avLst/>
          </a:prstGeom>
          <a:noFill/>
          <a:ln>
            <a:noFill/>
          </a:ln>
        </p:spPr>
      </p:pic>
      <p:sp>
        <p:nvSpPr>
          <p:cNvPr id="201" name="Google Shape;201;p32"/>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02" name="Google Shape;202;p32"/>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SEKSUELE ONTWIKKELING</a:t>
            </a:r>
            <a:endParaRPr/>
          </a:p>
        </p:txBody>
      </p:sp>
      <p:sp>
        <p:nvSpPr>
          <p:cNvPr id="203" name="Google Shape;203;p32"/>
          <p:cNvSpPr txBox="1"/>
          <p:nvPr>
            <p:ph idx="1" type="body"/>
          </p:nvPr>
        </p:nvSpPr>
        <p:spPr>
          <a:xfrm>
            <a:off x="561950" y="2192775"/>
            <a:ext cx="8020200" cy="4068600"/>
          </a:xfrm>
          <a:prstGeom prst="rect">
            <a:avLst/>
          </a:prstGeom>
        </p:spPr>
        <p:txBody>
          <a:bodyPr anchorCtr="0" anchor="t" bIns="91425" lIns="91425" spcFirstLastPara="1" rIns="91425" wrap="square" tIns="91425">
            <a:noAutofit/>
          </a:bodyPr>
          <a:lstStyle/>
          <a:p>
            <a:pPr indent="-419100" lvl="0" marL="457200" marR="0" rtl="0" algn="l">
              <a:lnSpc>
                <a:spcPct val="100000"/>
              </a:lnSpc>
              <a:spcBef>
                <a:spcPts val="600"/>
              </a:spcBef>
              <a:spcAft>
                <a:spcPts val="0"/>
              </a:spcAft>
              <a:buClr>
                <a:srgbClr val="FFFFFF"/>
              </a:buClr>
              <a:buSzPts val="3000"/>
              <a:buFont typeface="Open Sans"/>
              <a:buChar char="○"/>
            </a:pPr>
            <a:r>
              <a:rPr lang="en"/>
              <a:t>Hormonale veranderingen - lichamelijke veranderingen</a:t>
            </a:r>
            <a:endParaRPr/>
          </a:p>
          <a:p>
            <a:pPr indent="-419100" lvl="0" marL="457200" marR="0" rtl="0" algn="l">
              <a:lnSpc>
                <a:spcPct val="100000"/>
              </a:lnSpc>
              <a:spcBef>
                <a:spcPts val="0"/>
              </a:spcBef>
              <a:spcAft>
                <a:spcPts val="0"/>
              </a:spcAft>
              <a:buClr>
                <a:srgbClr val="FFFFFF"/>
              </a:buClr>
              <a:buSzPts val="3000"/>
              <a:buFont typeface="Open Sans"/>
              <a:buChar char="○"/>
            </a:pPr>
            <a:r>
              <a:rPr lang="en"/>
              <a:t>Hevige verliefdheden</a:t>
            </a:r>
            <a:endParaRPr/>
          </a:p>
          <a:p>
            <a:pPr indent="-419100" lvl="0" marL="457200" marR="0" rtl="0" algn="l">
              <a:lnSpc>
                <a:spcPct val="100000"/>
              </a:lnSpc>
              <a:spcBef>
                <a:spcPts val="0"/>
              </a:spcBef>
              <a:spcAft>
                <a:spcPts val="0"/>
              </a:spcAft>
              <a:buClr>
                <a:srgbClr val="FFFFFF"/>
              </a:buClr>
              <a:buSzPts val="3000"/>
              <a:buFont typeface="Open Sans"/>
              <a:buChar char="○"/>
            </a:pPr>
            <a:r>
              <a:rPr lang="en"/>
              <a:t>Seksuele activiteiten; grenzen verkennen</a:t>
            </a:r>
            <a:endParaRPr/>
          </a:p>
          <a:p>
            <a:pPr indent="-419100" lvl="0" marL="457200" marR="0" rtl="0" algn="l">
              <a:lnSpc>
                <a:spcPct val="100000"/>
              </a:lnSpc>
              <a:spcBef>
                <a:spcPts val="0"/>
              </a:spcBef>
              <a:spcAft>
                <a:spcPts val="0"/>
              </a:spcAft>
              <a:buClr>
                <a:srgbClr val="FFFFFF"/>
              </a:buClr>
              <a:buSzPts val="3000"/>
              <a:buFont typeface="Open Sans"/>
              <a:buChar char="○"/>
            </a:pPr>
            <a:r>
              <a:rPr lang="en"/>
              <a:t>Seksuele geaardheid</a:t>
            </a:r>
            <a:endParaRPr/>
          </a:p>
          <a:p>
            <a:pPr indent="-419100" lvl="0" marL="457200" marR="0" rtl="0" algn="l">
              <a:lnSpc>
                <a:spcPct val="100000"/>
              </a:lnSpc>
              <a:spcBef>
                <a:spcPts val="0"/>
              </a:spcBef>
              <a:spcAft>
                <a:spcPts val="0"/>
              </a:spcAft>
              <a:buClr>
                <a:srgbClr val="FFFFFF"/>
              </a:buClr>
              <a:buSzPts val="3000"/>
              <a:buFont typeface="Open Sans"/>
              <a:buChar char="○"/>
            </a:pPr>
            <a:r>
              <a:rPr lang="en"/>
              <a:t>Aan het einde van de fase is het lichaam volgroeid </a:t>
            </a:r>
            <a:br>
              <a:rPr lang="en"/>
            </a:b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pic>
        <p:nvPicPr>
          <p:cNvPr id="208" name="Google Shape;208;p33"/>
          <p:cNvPicPr preferRelativeResize="0"/>
          <p:nvPr/>
        </p:nvPicPr>
        <p:blipFill rotWithShape="1">
          <a:blip r:embed="rId3">
            <a:alphaModFix amt="30000"/>
          </a:blip>
          <a:srcRect b="0" l="3453" r="3462" t="0"/>
          <a:stretch/>
        </p:blipFill>
        <p:spPr>
          <a:xfrm>
            <a:off x="4584151" y="0"/>
            <a:ext cx="4559846" cy="6858002"/>
          </a:xfrm>
          <a:prstGeom prst="rect">
            <a:avLst/>
          </a:prstGeom>
          <a:noFill/>
          <a:ln>
            <a:noFill/>
          </a:ln>
        </p:spPr>
      </p:pic>
      <p:sp>
        <p:nvSpPr>
          <p:cNvPr id="209" name="Google Shape;209;p33"/>
          <p:cNvSpPr txBox="1"/>
          <p:nvPr>
            <p:ph idx="1" type="body"/>
          </p:nvPr>
        </p:nvSpPr>
        <p:spPr>
          <a:xfrm>
            <a:off x="457200" y="2026026"/>
            <a:ext cx="3561000" cy="4542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Meisjes</a:t>
            </a:r>
            <a:endParaRPr b="1"/>
          </a:p>
          <a:p>
            <a:pPr indent="-381000" lvl="0" marL="457200" rtl="0" algn="l">
              <a:spcBef>
                <a:spcPts val="600"/>
              </a:spcBef>
              <a:spcAft>
                <a:spcPts val="0"/>
              </a:spcAft>
              <a:buSzPts val="2400"/>
              <a:buChar char="○"/>
            </a:pPr>
            <a:r>
              <a:rPr lang="en"/>
              <a:t>De groeispurt begint rond hun tiende</a:t>
            </a:r>
            <a:endParaRPr/>
          </a:p>
          <a:p>
            <a:pPr indent="-381000" lvl="0" marL="457200" rtl="0" algn="l">
              <a:spcBef>
                <a:spcPts val="0"/>
              </a:spcBef>
              <a:spcAft>
                <a:spcPts val="0"/>
              </a:spcAft>
              <a:buSzPts val="2400"/>
              <a:buChar char="○"/>
            </a:pPr>
            <a:r>
              <a:rPr lang="en"/>
              <a:t>Menstruatie en borstontwikkeling begint rond hun elfde</a:t>
            </a:r>
            <a:endParaRPr/>
          </a:p>
          <a:p>
            <a:pPr indent="-381000" lvl="0" marL="457200" rtl="0" algn="l">
              <a:spcBef>
                <a:spcPts val="0"/>
              </a:spcBef>
              <a:spcAft>
                <a:spcPts val="0"/>
              </a:spcAft>
              <a:buSzPts val="2400"/>
              <a:buChar char="○"/>
            </a:pPr>
            <a:r>
              <a:rPr lang="en"/>
              <a:t>Schaamhaar, okselhaar</a:t>
            </a:r>
            <a:br>
              <a:rPr lang="en"/>
            </a:br>
            <a:endParaRPr/>
          </a:p>
        </p:txBody>
      </p:sp>
      <p:sp>
        <p:nvSpPr>
          <p:cNvPr id="210" name="Google Shape;210;p33"/>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LICHAMELIJKE ONTWIKKELING</a:t>
            </a:r>
            <a:endParaRPr/>
          </a:p>
        </p:txBody>
      </p:sp>
      <p:sp>
        <p:nvSpPr>
          <p:cNvPr id="211" name="Google Shape;211;p33"/>
          <p:cNvSpPr txBox="1"/>
          <p:nvPr>
            <p:ph idx="2" type="body"/>
          </p:nvPr>
        </p:nvSpPr>
        <p:spPr>
          <a:xfrm>
            <a:off x="5131075" y="2025800"/>
            <a:ext cx="3600000" cy="4542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Jongens</a:t>
            </a:r>
            <a:endParaRPr b="1"/>
          </a:p>
          <a:p>
            <a:pPr indent="-381000" lvl="0" marL="457200" rtl="0" algn="l">
              <a:spcBef>
                <a:spcPts val="600"/>
              </a:spcBef>
              <a:spcAft>
                <a:spcPts val="0"/>
              </a:spcAft>
              <a:buSzPts val="2400"/>
              <a:buChar char="○"/>
            </a:pPr>
            <a:r>
              <a:rPr lang="en"/>
              <a:t>De groeispurt begint rond hun twaalfde</a:t>
            </a:r>
            <a:endParaRPr/>
          </a:p>
          <a:p>
            <a:pPr indent="-381000" lvl="0" marL="457200" rtl="0" algn="l">
              <a:spcBef>
                <a:spcPts val="0"/>
              </a:spcBef>
              <a:spcAft>
                <a:spcPts val="0"/>
              </a:spcAft>
              <a:buSzPts val="2400"/>
              <a:buChar char="○"/>
            </a:pPr>
            <a:r>
              <a:rPr lang="en"/>
              <a:t>Penis groeit, balzak zakt</a:t>
            </a:r>
            <a:endParaRPr/>
          </a:p>
          <a:p>
            <a:pPr indent="-381000" lvl="0" marL="457200" rtl="0" algn="l">
              <a:spcBef>
                <a:spcPts val="0"/>
              </a:spcBef>
              <a:spcAft>
                <a:spcPts val="0"/>
              </a:spcAft>
              <a:buSzPts val="2400"/>
              <a:buChar char="○"/>
            </a:pPr>
            <a:r>
              <a:rPr lang="en"/>
              <a:t>Spermaproductie (13 jaar)</a:t>
            </a:r>
            <a:endParaRPr/>
          </a:p>
          <a:p>
            <a:pPr indent="-381000" lvl="0" marL="457200" rtl="0" algn="l">
              <a:spcBef>
                <a:spcPts val="0"/>
              </a:spcBef>
              <a:spcAft>
                <a:spcPts val="0"/>
              </a:spcAft>
              <a:buSzPts val="2400"/>
              <a:buChar char="○"/>
            </a:pPr>
            <a:r>
              <a:rPr lang="en"/>
              <a:t>Lichaamshaar</a:t>
            </a:r>
            <a:endParaRPr/>
          </a:p>
          <a:p>
            <a:pPr indent="-381000" lvl="0" marL="457200" rtl="0" algn="l">
              <a:spcBef>
                <a:spcPts val="0"/>
              </a:spcBef>
              <a:spcAft>
                <a:spcPts val="0"/>
              </a:spcAft>
              <a:buSzPts val="2400"/>
              <a:buChar char="○"/>
            </a:pPr>
            <a:r>
              <a:rPr lang="en"/>
              <a:t>De stem wordt lager.</a:t>
            </a:r>
            <a:br>
              <a:rPr lang="en"/>
            </a:br>
            <a:endParaRPr/>
          </a:p>
        </p:txBody>
      </p:sp>
      <p:sp>
        <p:nvSpPr>
          <p:cNvPr id="212" name="Google Shape;212;p33"/>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pic>
        <p:nvPicPr>
          <p:cNvPr id="217" name="Google Shape;217;p34"/>
          <p:cNvPicPr preferRelativeResize="0"/>
          <p:nvPr/>
        </p:nvPicPr>
        <p:blipFill rotWithShape="1">
          <a:blip r:embed="rId3">
            <a:alphaModFix amt="30000"/>
          </a:blip>
          <a:srcRect b="0" l="3453" r="3462" t="0"/>
          <a:stretch/>
        </p:blipFill>
        <p:spPr>
          <a:xfrm>
            <a:off x="4584151" y="0"/>
            <a:ext cx="4559846" cy="6858002"/>
          </a:xfrm>
          <a:prstGeom prst="rect">
            <a:avLst/>
          </a:prstGeom>
          <a:noFill/>
          <a:ln>
            <a:noFill/>
          </a:ln>
        </p:spPr>
      </p:pic>
      <p:sp>
        <p:nvSpPr>
          <p:cNvPr id="218" name="Google Shape;218;p34"/>
          <p:cNvSpPr txBox="1"/>
          <p:nvPr>
            <p:ph idx="1" type="body"/>
          </p:nvPr>
        </p:nvSpPr>
        <p:spPr>
          <a:xfrm>
            <a:off x="457200" y="2026026"/>
            <a:ext cx="3561000" cy="4542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Meisjes</a:t>
            </a:r>
            <a:endParaRPr b="1"/>
          </a:p>
          <a:p>
            <a:pPr indent="-381000" lvl="0" marL="457200" rtl="0" algn="l">
              <a:spcBef>
                <a:spcPts val="600"/>
              </a:spcBef>
              <a:spcAft>
                <a:spcPts val="0"/>
              </a:spcAft>
              <a:buSzPts val="2400"/>
              <a:buChar char="○"/>
            </a:pPr>
            <a:r>
              <a:rPr lang="en"/>
              <a:t>De groeispurt begint rond hun tiende</a:t>
            </a:r>
            <a:endParaRPr/>
          </a:p>
          <a:p>
            <a:pPr indent="-381000" lvl="0" marL="457200" rtl="0" algn="l">
              <a:spcBef>
                <a:spcPts val="0"/>
              </a:spcBef>
              <a:spcAft>
                <a:spcPts val="0"/>
              </a:spcAft>
              <a:buSzPts val="2400"/>
              <a:buChar char="○"/>
            </a:pPr>
            <a:r>
              <a:rPr lang="en"/>
              <a:t>Menstruatie en borstontwikkeling begint rond hun elfde</a:t>
            </a:r>
            <a:endParaRPr/>
          </a:p>
          <a:p>
            <a:pPr indent="-381000" lvl="0" marL="457200" rtl="0" algn="l">
              <a:spcBef>
                <a:spcPts val="0"/>
              </a:spcBef>
              <a:spcAft>
                <a:spcPts val="0"/>
              </a:spcAft>
              <a:buSzPts val="2400"/>
              <a:buChar char="○"/>
            </a:pPr>
            <a:r>
              <a:rPr lang="en"/>
              <a:t>Schaamhaar, okselhaar</a:t>
            </a:r>
            <a:br>
              <a:rPr lang="en"/>
            </a:br>
            <a:endParaRPr/>
          </a:p>
        </p:txBody>
      </p:sp>
      <p:sp>
        <p:nvSpPr>
          <p:cNvPr id="219" name="Google Shape;219;p34"/>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LICHAMELIJKE ONTWIKKELING</a:t>
            </a:r>
            <a:endParaRPr/>
          </a:p>
        </p:txBody>
      </p:sp>
      <p:sp>
        <p:nvSpPr>
          <p:cNvPr id="220" name="Google Shape;220;p34"/>
          <p:cNvSpPr txBox="1"/>
          <p:nvPr>
            <p:ph idx="2" type="body"/>
          </p:nvPr>
        </p:nvSpPr>
        <p:spPr>
          <a:xfrm>
            <a:off x="5131075" y="2025800"/>
            <a:ext cx="3600000" cy="4542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Jongens</a:t>
            </a:r>
            <a:endParaRPr b="1"/>
          </a:p>
          <a:p>
            <a:pPr indent="-381000" lvl="0" marL="457200" rtl="0" algn="l">
              <a:spcBef>
                <a:spcPts val="600"/>
              </a:spcBef>
              <a:spcAft>
                <a:spcPts val="0"/>
              </a:spcAft>
              <a:buSzPts val="2400"/>
              <a:buChar char="○"/>
            </a:pPr>
            <a:r>
              <a:rPr lang="en"/>
              <a:t>De groeispurt begint rond hun twaalfde</a:t>
            </a:r>
            <a:endParaRPr/>
          </a:p>
          <a:p>
            <a:pPr indent="-381000" lvl="0" marL="457200" rtl="0" algn="l">
              <a:spcBef>
                <a:spcPts val="0"/>
              </a:spcBef>
              <a:spcAft>
                <a:spcPts val="0"/>
              </a:spcAft>
              <a:buSzPts val="2400"/>
              <a:buChar char="○"/>
            </a:pPr>
            <a:r>
              <a:rPr lang="en"/>
              <a:t>Penis groeit, balzak zakt</a:t>
            </a:r>
            <a:endParaRPr/>
          </a:p>
          <a:p>
            <a:pPr indent="-381000" lvl="0" marL="457200" rtl="0" algn="l">
              <a:spcBef>
                <a:spcPts val="0"/>
              </a:spcBef>
              <a:spcAft>
                <a:spcPts val="0"/>
              </a:spcAft>
              <a:buSzPts val="2400"/>
              <a:buChar char="○"/>
            </a:pPr>
            <a:r>
              <a:rPr lang="en"/>
              <a:t>Spermaproductie (13 jaar)</a:t>
            </a:r>
            <a:endParaRPr/>
          </a:p>
          <a:p>
            <a:pPr indent="-381000" lvl="0" marL="457200" rtl="0" algn="l">
              <a:spcBef>
                <a:spcPts val="0"/>
              </a:spcBef>
              <a:spcAft>
                <a:spcPts val="0"/>
              </a:spcAft>
              <a:buSzPts val="2400"/>
              <a:buChar char="○"/>
            </a:pPr>
            <a:r>
              <a:rPr lang="en"/>
              <a:t>Lichaamshaar</a:t>
            </a:r>
            <a:endParaRPr/>
          </a:p>
          <a:p>
            <a:pPr indent="-381000" lvl="0" marL="457200" rtl="0" algn="l">
              <a:spcBef>
                <a:spcPts val="0"/>
              </a:spcBef>
              <a:spcAft>
                <a:spcPts val="0"/>
              </a:spcAft>
              <a:buSzPts val="2400"/>
              <a:buChar char="○"/>
            </a:pPr>
            <a:r>
              <a:rPr lang="en"/>
              <a:t>De stem wordt lager.</a:t>
            </a:r>
            <a:br>
              <a:rPr lang="en"/>
            </a:br>
            <a:endParaRPr/>
          </a:p>
        </p:txBody>
      </p:sp>
      <p:sp>
        <p:nvSpPr>
          <p:cNvPr id="221" name="Google Shape;221;p34"/>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descr="Teen Facts is een tentoonstelling over hoofd, hart en hormonen. Teen Facts brengt op speelse, spannende en persoonlijke wijze de wetenschap achter onze puberteit tot leven. Tieners vinden in de tentoonstelling verklaringen, excuses, weetjes en feiten over typische tienerverschijnselen. NEMO steekt hen een hart onder de riem tijdens deze dynamische periode waarin veel in een korte tijd verandert. Zij ontdekken hoe een lichaam tot zo'n groots spektakel in staat is. Zie: www.nemosciencemuseum.nl" id="222" name="Google Shape;222;p34" title="Teen Facts - Groeipijnen van NEMO Science Museum.">
            <a:hlinkClick r:id="rId4"/>
          </p:cNvPr>
          <p:cNvPicPr preferRelativeResize="0"/>
          <p:nvPr/>
        </p:nvPicPr>
        <p:blipFill>
          <a:blip r:embed="rId5">
            <a:alphaModFix/>
          </a:blip>
          <a:stretch>
            <a:fillRect/>
          </a:stretch>
        </p:blipFill>
        <p:spPr>
          <a:xfrm>
            <a:off x="0" y="0"/>
            <a:ext cx="9144000"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226" name="Shape 226"/>
        <p:cNvGrpSpPr/>
        <p:nvPr/>
      </p:nvGrpSpPr>
      <p:grpSpPr>
        <a:xfrm>
          <a:off x="0" y="0"/>
          <a:ext cx="0" cy="0"/>
          <a:chOff x="0" y="0"/>
          <a:chExt cx="0" cy="0"/>
        </a:xfrm>
      </p:grpSpPr>
      <p:pic>
        <p:nvPicPr>
          <p:cNvPr id="227" name="Google Shape;227;p35"/>
          <p:cNvPicPr preferRelativeResize="0"/>
          <p:nvPr/>
        </p:nvPicPr>
        <p:blipFill rotWithShape="1">
          <a:blip r:embed="rId3">
            <a:alphaModFix amt="30000"/>
          </a:blip>
          <a:srcRect b="0" l="129" r="139" t="0"/>
          <a:stretch/>
        </p:blipFill>
        <p:spPr>
          <a:xfrm>
            <a:off x="1" y="0"/>
            <a:ext cx="4559845" cy="6858003"/>
          </a:xfrm>
          <a:prstGeom prst="rect">
            <a:avLst/>
          </a:prstGeom>
          <a:noFill/>
          <a:ln>
            <a:noFill/>
          </a:ln>
        </p:spPr>
      </p:pic>
      <p:sp>
        <p:nvSpPr>
          <p:cNvPr id="228" name="Google Shape;228;p35"/>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29" name="Google Shape;229;p35"/>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TAALONTWIKKELING</a:t>
            </a:r>
            <a:endParaRPr/>
          </a:p>
        </p:txBody>
      </p:sp>
      <p:sp>
        <p:nvSpPr>
          <p:cNvPr id="230" name="Google Shape;230;p35"/>
          <p:cNvSpPr txBox="1"/>
          <p:nvPr>
            <p:ph idx="1" type="body"/>
          </p:nvPr>
        </p:nvSpPr>
        <p:spPr>
          <a:xfrm>
            <a:off x="561950" y="2192775"/>
            <a:ext cx="8020200" cy="4068600"/>
          </a:xfrm>
          <a:prstGeom prst="rect">
            <a:avLst/>
          </a:prstGeom>
        </p:spPr>
        <p:txBody>
          <a:bodyPr anchorCtr="0" anchor="t" bIns="91425" lIns="91425" spcFirstLastPara="1" rIns="91425" wrap="square" tIns="91425">
            <a:noAutofit/>
          </a:bodyPr>
          <a:lstStyle/>
          <a:p>
            <a:pPr indent="-419100" lvl="0" marL="457200" marR="0" rtl="0" algn="l">
              <a:lnSpc>
                <a:spcPct val="100000"/>
              </a:lnSpc>
              <a:spcBef>
                <a:spcPts val="600"/>
              </a:spcBef>
              <a:spcAft>
                <a:spcPts val="0"/>
              </a:spcAft>
              <a:buClr>
                <a:srgbClr val="FFFFFF"/>
              </a:buClr>
              <a:buSzPts val="3000"/>
              <a:buFont typeface="Open Sans"/>
              <a:buChar char="○"/>
            </a:pPr>
            <a:r>
              <a:rPr lang="en"/>
              <a:t>Klankontwikkeling; dialect, straattaal</a:t>
            </a:r>
            <a:endParaRPr/>
          </a:p>
          <a:p>
            <a:pPr indent="-419100" lvl="0" marL="457200" marR="0" rtl="0" algn="l">
              <a:lnSpc>
                <a:spcPct val="100000"/>
              </a:lnSpc>
              <a:spcBef>
                <a:spcPts val="0"/>
              </a:spcBef>
              <a:spcAft>
                <a:spcPts val="0"/>
              </a:spcAft>
              <a:buClr>
                <a:srgbClr val="FFFFFF"/>
              </a:buClr>
              <a:buSzPts val="3000"/>
              <a:buFont typeface="Open Sans"/>
              <a:buChar char="○"/>
            </a:pPr>
            <a:r>
              <a:rPr lang="en"/>
              <a:t>Woordenschatontwikkeling</a:t>
            </a:r>
            <a:endParaRPr/>
          </a:p>
          <a:p>
            <a:pPr indent="-419100" lvl="0" marL="457200" marR="0" rtl="0" algn="l">
              <a:lnSpc>
                <a:spcPct val="100000"/>
              </a:lnSpc>
              <a:spcBef>
                <a:spcPts val="0"/>
              </a:spcBef>
              <a:spcAft>
                <a:spcPts val="0"/>
              </a:spcAft>
              <a:buClr>
                <a:srgbClr val="FFFFFF"/>
              </a:buClr>
              <a:buSzPts val="3000"/>
              <a:buFont typeface="Open Sans"/>
              <a:buChar char="○"/>
            </a:pPr>
            <a:r>
              <a:rPr lang="en"/>
              <a:t>Grammaticale ontwikkeling</a:t>
            </a:r>
            <a:endParaRPr/>
          </a:p>
          <a:p>
            <a:pPr indent="-419100" lvl="0" marL="457200" marR="0" rtl="0" algn="l">
              <a:lnSpc>
                <a:spcPct val="100000"/>
              </a:lnSpc>
              <a:spcBef>
                <a:spcPts val="0"/>
              </a:spcBef>
              <a:spcAft>
                <a:spcPts val="0"/>
              </a:spcAft>
              <a:buClr>
                <a:srgbClr val="FFFFFF"/>
              </a:buClr>
              <a:buSzPts val="3000"/>
              <a:buFont typeface="Open Sans"/>
              <a:buChar char="○"/>
            </a:pPr>
            <a:r>
              <a:rPr lang="en"/>
              <a:t>Communicatieve ontwikkeling</a:t>
            </a:r>
            <a:endParaRPr/>
          </a:p>
          <a:p>
            <a:pPr indent="-419100" lvl="0" marL="457200" marR="0" rtl="0" algn="l">
              <a:lnSpc>
                <a:spcPct val="100000"/>
              </a:lnSpc>
              <a:spcBef>
                <a:spcPts val="0"/>
              </a:spcBef>
              <a:spcAft>
                <a:spcPts val="0"/>
              </a:spcAft>
              <a:buClr>
                <a:srgbClr val="FFFFFF"/>
              </a:buClr>
              <a:buSzPts val="3000"/>
              <a:buFont typeface="Open Sans"/>
              <a:buChar char="○"/>
            </a:pPr>
            <a:r>
              <a:rPr lang="en"/>
              <a:t>Metalinguistische ontwikkeling</a:t>
            </a:r>
            <a:endParaRPr/>
          </a:p>
          <a:p>
            <a:pPr indent="-419100" lvl="0" marL="457200" marR="0" rtl="0" algn="l">
              <a:lnSpc>
                <a:spcPct val="100000"/>
              </a:lnSpc>
              <a:spcBef>
                <a:spcPts val="0"/>
              </a:spcBef>
              <a:spcAft>
                <a:spcPts val="0"/>
              </a:spcAft>
              <a:buClr>
                <a:srgbClr val="FFFFFF"/>
              </a:buClr>
              <a:buSzPts val="3000"/>
              <a:buFont typeface="Open Sans"/>
              <a:buChar char="○"/>
            </a:pPr>
            <a:r>
              <a:rPr lang="en"/>
              <a:t>Schriftelijke taalontwikkeling</a:t>
            </a:r>
            <a:br>
              <a:rPr lang="en"/>
            </a:b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234" name="Shape 234"/>
        <p:cNvGrpSpPr/>
        <p:nvPr/>
      </p:nvGrpSpPr>
      <p:grpSpPr>
        <a:xfrm>
          <a:off x="0" y="0"/>
          <a:ext cx="0" cy="0"/>
          <a:chOff x="0" y="0"/>
          <a:chExt cx="0" cy="0"/>
        </a:xfrm>
      </p:grpSpPr>
      <p:pic>
        <p:nvPicPr>
          <p:cNvPr id="235" name="Google Shape;235;p36"/>
          <p:cNvPicPr preferRelativeResize="0"/>
          <p:nvPr/>
        </p:nvPicPr>
        <p:blipFill rotWithShape="1">
          <a:blip r:embed="rId3">
            <a:alphaModFix amt="30000"/>
          </a:blip>
          <a:srcRect b="0" l="129" r="139" t="0"/>
          <a:stretch/>
        </p:blipFill>
        <p:spPr>
          <a:xfrm>
            <a:off x="1" y="0"/>
            <a:ext cx="4559845" cy="6858003"/>
          </a:xfrm>
          <a:prstGeom prst="rect">
            <a:avLst/>
          </a:prstGeom>
          <a:noFill/>
          <a:ln>
            <a:noFill/>
          </a:ln>
        </p:spPr>
      </p:pic>
      <p:sp>
        <p:nvSpPr>
          <p:cNvPr id="236" name="Google Shape;236;p36"/>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37" name="Google Shape;237;p36"/>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TAALONTWIKKELING</a:t>
            </a:r>
            <a:endParaRPr/>
          </a:p>
        </p:txBody>
      </p:sp>
      <p:sp>
        <p:nvSpPr>
          <p:cNvPr id="238" name="Google Shape;238;p36"/>
          <p:cNvSpPr txBox="1"/>
          <p:nvPr>
            <p:ph idx="1" type="body"/>
          </p:nvPr>
        </p:nvSpPr>
        <p:spPr>
          <a:xfrm>
            <a:off x="561950" y="2192775"/>
            <a:ext cx="8020200" cy="4068600"/>
          </a:xfrm>
          <a:prstGeom prst="rect">
            <a:avLst/>
          </a:prstGeom>
        </p:spPr>
        <p:txBody>
          <a:bodyPr anchorCtr="0" anchor="t" bIns="91425" lIns="91425" spcFirstLastPara="1" rIns="91425" wrap="square" tIns="91425">
            <a:noAutofit/>
          </a:bodyPr>
          <a:lstStyle/>
          <a:p>
            <a:pPr indent="-419100" lvl="0" marL="457200" marR="0" rtl="0" algn="l">
              <a:lnSpc>
                <a:spcPct val="100000"/>
              </a:lnSpc>
              <a:spcBef>
                <a:spcPts val="600"/>
              </a:spcBef>
              <a:spcAft>
                <a:spcPts val="0"/>
              </a:spcAft>
              <a:buClr>
                <a:srgbClr val="FFFFFF"/>
              </a:buClr>
              <a:buSzPts val="3000"/>
              <a:buFont typeface="Open Sans"/>
              <a:buChar char="○"/>
            </a:pPr>
            <a:r>
              <a:rPr lang="en"/>
              <a:t>Klankontwikkeling; dialect, straattaal</a:t>
            </a:r>
            <a:endParaRPr/>
          </a:p>
          <a:p>
            <a:pPr indent="-419100" lvl="0" marL="457200" marR="0" rtl="0" algn="l">
              <a:lnSpc>
                <a:spcPct val="100000"/>
              </a:lnSpc>
              <a:spcBef>
                <a:spcPts val="0"/>
              </a:spcBef>
              <a:spcAft>
                <a:spcPts val="0"/>
              </a:spcAft>
              <a:buClr>
                <a:srgbClr val="FFFFFF"/>
              </a:buClr>
              <a:buSzPts val="3000"/>
              <a:buFont typeface="Open Sans"/>
              <a:buChar char="○"/>
            </a:pPr>
            <a:r>
              <a:rPr lang="en"/>
              <a:t>Woordenschatontwikkeling</a:t>
            </a:r>
            <a:endParaRPr/>
          </a:p>
          <a:p>
            <a:pPr indent="-419100" lvl="0" marL="457200" marR="0" rtl="0" algn="l">
              <a:lnSpc>
                <a:spcPct val="100000"/>
              </a:lnSpc>
              <a:spcBef>
                <a:spcPts val="0"/>
              </a:spcBef>
              <a:spcAft>
                <a:spcPts val="0"/>
              </a:spcAft>
              <a:buClr>
                <a:srgbClr val="FFFFFF"/>
              </a:buClr>
              <a:buSzPts val="3000"/>
              <a:buFont typeface="Open Sans"/>
              <a:buChar char="○"/>
            </a:pPr>
            <a:r>
              <a:rPr lang="en"/>
              <a:t>Grammaticale ontwikkeling</a:t>
            </a:r>
            <a:endParaRPr/>
          </a:p>
          <a:p>
            <a:pPr indent="-419100" lvl="0" marL="457200" marR="0" rtl="0" algn="l">
              <a:lnSpc>
                <a:spcPct val="100000"/>
              </a:lnSpc>
              <a:spcBef>
                <a:spcPts val="0"/>
              </a:spcBef>
              <a:spcAft>
                <a:spcPts val="0"/>
              </a:spcAft>
              <a:buClr>
                <a:srgbClr val="FFFFFF"/>
              </a:buClr>
              <a:buSzPts val="3000"/>
              <a:buFont typeface="Open Sans"/>
              <a:buChar char="○"/>
            </a:pPr>
            <a:r>
              <a:rPr lang="en"/>
              <a:t>Communicatieve ontwikkeling</a:t>
            </a:r>
            <a:endParaRPr/>
          </a:p>
          <a:p>
            <a:pPr indent="-419100" lvl="0" marL="457200" marR="0" rtl="0" algn="l">
              <a:lnSpc>
                <a:spcPct val="100000"/>
              </a:lnSpc>
              <a:spcBef>
                <a:spcPts val="0"/>
              </a:spcBef>
              <a:spcAft>
                <a:spcPts val="0"/>
              </a:spcAft>
              <a:buClr>
                <a:srgbClr val="FFFFFF"/>
              </a:buClr>
              <a:buSzPts val="3000"/>
              <a:buFont typeface="Open Sans"/>
              <a:buChar char="○"/>
            </a:pPr>
            <a:r>
              <a:rPr lang="en"/>
              <a:t>Metalinguistische ontwikkeling</a:t>
            </a:r>
            <a:endParaRPr/>
          </a:p>
          <a:p>
            <a:pPr indent="-419100" lvl="0" marL="457200" marR="0" rtl="0" algn="l">
              <a:lnSpc>
                <a:spcPct val="100000"/>
              </a:lnSpc>
              <a:spcBef>
                <a:spcPts val="0"/>
              </a:spcBef>
              <a:spcAft>
                <a:spcPts val="0"/>
              </a:spcAft>
              <a:buClr>
                <a:srgbClr val="FFFFFF"/>
              </a:buClr>
              <a:buSzPts val="3000"/>
              <a:buFont typeface="Open Sans"/>
              <a:buChar char="○"/>
            </a:pPr>
            <a:r>
              <a:rPr lang="en"/>
              <a:t>Schriftelijke taalontwikkeling</a:t>
            </a:r>
            <a:br>
              <a:rPr lang="en"/>
            </a:br>
            <a:endParaRPr/>
          </a:p>
        </p:txBody>
      </p:sp>
      <p:pic>
        <p:nvPicPr>
          <p:cNvPr descr="Ping me por me like me mail me! Van der Laan en Woe met loopstation bij Pau!l over sms, pingen, facebook en alles wat stress veroorzaakt bij jongeren. Uit de nieuws-quiz bij Paul de Leeuw van 12 mei 2012." id="239" name="Google Shape;239;p36" title="Cabaret Kwis Paul - Social Media Stress">
            <a:hlinkClick r:id="rId4"/>
          </p:cNvPr>
          <p:cNvPicPr preferRelativeResize="0"/>
          <p:nvPr/>
        </p:nvPicPr>
        <p:blipFill>
          <a:blip r:embed="rId5">
            <a:alphaModFix/>
          </a:blip>
          <a:stretch>
            <a:fillRect/>
          </a:stretch>
        </p:blipFill>
        <p:spPr>
          <a:xfrm>
            <a:off x="0" y="0"/>
            <a:ext cx="9144000"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pic>
        <p:nvPicPr>
          <p:cNvPr id="244" name="Google Shape;244;p37"/>
          <p:cNvPicPr preferRelativeResize="0"/>
          <p:nvPr/>
        </p:nvPicPr>
        <p:blipFill rotWithShape="1">
          <a:blip r:embed="rId3">
            <a:alphaModFix amt="30000"/>
          </a:blip>
          <a:srcRect b="0" l="27823" r="27828" t="0"/>
          <a:stretch/>
        </p:blipFill>
        <p:spPr>
          <a:xfrm>
            <a:off x="4584151" y="0"/>
            <a:ext cx="4559846" cy="6858001"/>
          </a:xfrm>
          <a:prstGeom prst="rect">
            <a:avLst/>
          </a:prstGeom>
          <a:noFill/>
          <a:ln>
            <a:noFill/>
          </a:ln>
        </p:spPr>
      </p:pic>
      <p:sp>
        <p:nvSpPr>
          <p:cNvPr id="245" name="Google Shape;245;p37"/>
          <p:cNvSpPr txBox="1"/>
          <p:nvPr>
            <p:ph idx="1" type="body"/>
          </p:nvPr>
        </p:nvSpPr>
        <p:spPr>
          <a:xfrm>
            <a:off x="457200" y="2026025"/>
            <a:ext cx="4015500" cy="4542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Geestelijk</a:t>
            </a:r>
            <a:endParaRPr b="1"/>
          </a:p>
          <a:p>
            <a:pPr indent="-381000" lvl="0" marL="457200" rtl="0" algn="l">
              <a:spcBef>
                <a:spcPts val="600"/>
              </a:spcBef>
              <a:spcAft>
                <a:spcPts val="0"/>
              </a:spcAft>
              <a:buSzPts val="2400"/>
              <a:buChar char="○"/>
            </a:pPr>
            <a:r>
              <a:rPr lang="en"/>
              <a:t>Depressie</a:t>
            </a:r>
            <a:endParaRPr/>
          </a:p>
          <a:p>
            <a:pPr indent="-381000" lvl="0" marL="457200" rtl="0" algn="l">
              <a:spcBef>
                <a:spcPts val="0"/>
              </a:spcBef>
              <a:spcAft>
                <a:spcPts val="0"/>
              </a:spcAft>
              <a:buSzPts val="2400"/>
              <a:buChar char="○"/>
            </a:pPr>
            <a:r>
              <a:rPr lang="en"/>
              <a:t>Stemmingswisselingen</a:t>
            </a:r>
            <a:endParaRPr/>
          </a:p>
          <a:p>
            <a:pPr indent="-381000" lvl="0" marL="457200" rtl="0" algn="l">
              <a:spcBef>
                <a:spcPts val="0"/>
              </a:spcBef>
              <a:spcAft>
                <a:spcPts val="0"/>
              </a:spcAft>
              <a:buSzPts val="2400"/>
              <a:buChar char="○"/>
            </a:pPr>
            <a:r>
              <a:rPr lang="en"/>
              <a:t>Eenzaam voelen</a:t>
            </a:r>
            <a:endParaRPr/>
          </a:p>
          <a:p>
            <a:pPr indent="-381000" lvl="0" marL="457200" rtl="0" algn="l">
              <a:spcBef>
                <a:spcPts val="0"/>
              </a:spcBef>
              <a:spcAft>
                <a:spcPts val="0"/>
              </a:spcAft>
              <a:buSzPts val="2400"/>
              <a:buChar char="○"/>
            </a:pPr>
            <a:r>
              <a:rPr lang="en"/>
              <a:t>Pestgedrag</a:t>
            </a:r>
            <a:endParaRPr/>
          </a:p>
          <a:p>
            <a:pPr indent="-381000" lvl="0" marL="457200" rtl="0" algn="l">
              <a:spcBef>
                <a:spcPts val="0"/>
              </a:spcBef>
              <a:spcAft>
                <a:spcPts val="0"/>
              </a:spcAft>
              <a:buSzPts val="2400"/>
              <a:buChar char="○"/>
            </a:pPr>
            <a:r>
              <a:rPr lang="en"/>
              <a:t>Zelfmoord (pogingen)</a:t>
            </a:r>
            <a:endParaRPr/>
          </a:p>
          <a:p>
            <a:pPr indent="-381000" lvl="0" marL="457200" rtl="0" algn="l">
              <a:spcBef>
                <a:spcPts val="0"/>
              </a:spcBef>
              <a:spcAft>
                <a:spcPts val="0"/>
              </a:spcAft>
              <a:buSzPts val="2400"/>
              <a:buChar char="○"/>
            </a:pPr>
            <a:r>
              <a:rPr lang="en"/>
              <a:t>Seksuele geaardheid</a:t>
            </a:r>
            <a:br>
              <a:rPr lang="en"/>
            </a:br>
            <a:endParaRPr/>
          </a:p>
        </p:txBody>
      </p:sp>
      <p:sp>
        <p:nvSpPr>
          <p:cNvPr id="246" name="Google Shape;246;p37"/>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Problemen in de adolescentie</a:t>
            </a:r>
            <a:endParaRPr/>
          </a:p>
        </p:txBody>
      </p:sp>
      <p:sp>
        <p:nvSpPr>
          <p:cNvPr id="247" name="Google Shape;247;p37"/>
          <p:cNvSpPr txBox="1"/>
          <p:nvPr>
            <p:ph idx="2" type="body"/>
          </p:nvPr>
        </p:nvSpPr>
        <p:spPr>
          <a:xfrm>
            <a:off x="5131075" y="2025800"/>
            <a:ext cx="3600000" cy="4542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Lichamelijk</a:t>
            </a:r>
            <a:endParaRPr b="1"/>
          </a:p>
          <a:p>
            <a:pPr indent="-381000" lvl="0" marL="457200" rtl="0" algn="l">
              <a:spcBef>
                <a:spcPts val="600"/>
              </a:spcBef>
              <a:spcAft>
                <a:spcPts val="0"/>
              </a:spcAft>
              <a:buSzPts val="2400"/>
              <a:buChar char="○"/>
            </a:pPr>
            <a:r>
              <a:rPr lang="en"/>
              <a:t>Obesitas</a:t>
            </a:r>
            <a:endParaRPr/>
          </a:p>
          <a:p>
            <a:pPr indent="-381000" lvl="0" marL="457200" rtl="0" algn="l">
              <a:spcBef>
                <a:spcPts val="0"/>
              </a:spcBef>
              <a:spcAft>
                <a:spcPts val="0"/>
              </a:spcAft>
              <a:buSzPts val="2400"/>
              <a:buChar char="○"/>
            </a:pPr>
            <a:r>
              <a:rPr lang="en"/>
              <a:t>Anorexia</a:t>
            </a:r>
            <a:endParaRPr/>
          </a:p>
          <a:p>
            <a:pPr indent="-381000" lvl="0" marL="457200" rtl="0" algn="l">
              <a:spcBef>
                <a:spcPts val="0"/>
              </a:spcBef>
              <a:spcAft>
                <a:spcPts val="0"/>
              </a:spcAft>
              <a:buSzPts val="2400"/>
              <a:buChar char="○"/>
            </a:pPr>
            <a:r>
              <a:rPr lang="en"/>
              <a:t>Boulimia</a:t>
            </a:r>
            <a:endParaRPr/>
          </a:p>
          <a:p>
            <a:pPr indent="-381000" lvl="0" marL="457200" rtl="0" algn="l">
              <a:spcBef>
                <a:spcPts val="0"/>
              </a:spcBef>
              <a:spcAft>
                <a:spcPts val="0"/>
              </a:spcAft>
              <a:buSzPts val="2400"/>
              <a:buChar char="○"/>
            </a:pPr>
            <a:r>
              <a:rPr lang="en"/>
              <a:t>Tienerzwangerschap</a:t>
            </a:r>
            <a:endParaRPr/>
          </a:p>
          <a:p>
            <a:pPr indent="-381000" lvl="0" marL="457200" rtl="0" algn="l">
              <a:spcBef>
                <a:spcPts val="0"/>
              </a:spcBef>
              <a:spcAft>
                <a:spcPts val="0"/>
              </a:spcAft>
              <a:buSzPts val="2400"/>
              <a:buChar char="○"/>
            </a:pPr>
            <a:r>
              <a:rPr lang="en"/>
              <a:t>Soa’s</a:t>
            </a:r>
            <a:br>
              <a:rPr lang="en"/>
            </a:br>
            <a:endParaRPr/>
          </a:p>
        </p:txBody>
      </p:sp>
      <p:sp>
        <p:nvSpPr>
          <p:cNvPr id="248" name="Google Shape;248;p37"/>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20"/>
          <p:cNvSpPr txBox="1"/>
          <p:nvPr>
            <p:ph idx="1" type="body"/>
          </p:nvPr>
        </p:nvSpPr>
        <p:spPr>
          <a:xfrm>
            <a:off x="1513800" y="2882400"/>
            <a:ext cx="6116400" cy="10932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2400"/>
              <a:t>Say something, I'm giving up on you</a:t>
            </a:r>
            <a:br>
              <a:rPr lang="en" sz="2400"/>
            </a:br>
            <a:r>
              <a:rPr lang="en" sz="2400"/>
              <a:t>I'll be the one, if you want me to</a:t>
            </a:r>
            <a:br>
              <a:rPr lang="en" sz="2400"/>
            </a:br>
            <a:r>
              <a:rPr lang="en" sz="2400"/>
              <a:t>Anywhere, I would've followed you</a:t>
            </a:r>
            <a:br>
              <a:rPr lang="en" sz="2400"/>
            </a:br>
            <a:r>
              <a:rPr lang="en" sz="2400"/>
              <a:t>Say something, I'm giving up on you</a:t>
            </a:r>
            <a:endParaRPr sz="2400"/>
          </a:p>
          <a:p>
            <a:pPr indent="0" lvl="0" marL="0" rtl="0" algn="ctr">
              <a:spcBef>
                <a:spcPts val="600"/>
              </a:spcBef>
              <a:spcAft>
                <a:spcPts val="0"/>
              </a:spcAft>
              <a:buNone/>
            </a:pPr>
            <a:r>
              <a:rPr lang="en" sz="2400"/>
              <a:t>A Great Big World (2013)</a:t>
            </a:r>
            <a:endParaRPr sz="2400"/>
          </a:p>
        </p:txBody>
      </p:sp>
      <p:sp>
        <p:nvSpPr>
          <p:cNvPr id="101" name="Google Shape;101;p20"/>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pic>
        <p:nvPicPr>
          <p:cNvPr id="253" name="Google Shape;253;p38"/>
          <p:cNvPicPr preferRelativeResize="0"/>
          <p:nvPr/>
        </p:nvPicPr>
        <p:blipFill rotWithShape="1">
          <a:blip r:embed="rId3">
            <a:alphaModFix/>
          </a:blip>
          <a:srcRect b="0" l="5955" r="5946" t="0"/>
          <a:stretch/>
        </p:blipFill>
        <p:spPr>
          <a:xfrm>
            <a:off x="0" y="0"/>
            <a:ext cx="9144001" cy="6858000"/>
          </a:xfrm>
          <a:prstGeom prst="rect">
            <a:avLst/>
          </a:prstGeom>
          <a:noFill/>
          <a:ln>
            <a:noFill/>
          </a:ln>
        </p:spPr>
      </p:pic>
      <p:sp>
        <p:nvSpPr>
          <p:cNvPr id="254" name="Google Shape;254;p38"/>
          <p:cNvSpPr/>
          <p:nvPr/>
        </p:nvSpPr>
        <p:spPr>
          <a:xfrm>
            <a:off x="-6950" y="0"/>
            <a:ext cx="39033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8"/>
          <p:cNvSpPr txBox="1"/>
          <p:nvPr>
            <p:ph idx="4294967295" type="title"/>
          </p:nvPr>
        </p:nvSpPr>
        <p:spPr>
          <a:xfrm>
            <a:off x="286200" y="76225"/>
            <a:ext cx="3247800" cy="126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D98C7"/>
                </a:solidFill>
              </a:rPr>
              <a:t>Opdracht</a:t>
            </a:r>
            <a:endParaRPr>
              <a:solidFill>
                <a:srgbClr val="1D98C7"/>
              </a:solidFill>
            </a:endParaRPr>
          </a:p>
        </p:txBody>
      </p:sp>
      <p:sp>
        <p:nvSpPr>
          <p:cNvPr id="256" name="Google Shape;256;p38"/>
          <p:cNvSpPr txBox="1"/>
          <p:nvPr>
            <p:ph idx="4294967295" type="body"/>
          </p:nvPr>
        </p:nvSpPr>
        <p:spPr>
          <a:xfrm>
            <a:off x="286200" y="1345225"/>
            <a:ext cx="3247800" cy="4974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400">
                <a:solidFill>
                  <a:srgbClr val="1D98C7"/>
                </a:solidFill>
              </a:rPr>
              <a:t>Bureau </a:t>
            </a:r>
            <a:r>
              <a:rPr lang="en" sz="2400">
                <a:solidFill>
                  <a:srgbClr val="FFC800"/>
                </a:solidFill>
              </a:rPr>
              <a:t>leef gezonder</a:t>
            </a:r>
            <a:r>
              <a:rPr lang="en" sz="2400">
                <a:solidFill>
                  <a:srgbClr val="1D98C7"/>
                </a:solidFill>
              </a:rPr>
              <a:t> heeft jullie ingehuurd om een campagne te beginnen tegen het gebruik van </a:t>
            </a:r>
            <a:r>
              <a:rPr lang="en" sz="2400">
                <a:solidFill>
                  <a:srgbClr val="FFC800"/>
                </a:solidFill>
              </a:rPr>
              <a:t>energiedrankjes</a:t>
            </a:r>
            <a:r>
              <a:rPr lang="en" sz="2400">
                <a:solidFill>
                  <a:srgbClr val="1D98C7"/>
                </a:solidFill>
              </a:rPr>
              <a:t> bij adolescenten.</a:t>
            </a:r>
            <a:endParaRPr sz="2400">
              <a:solidFill>
                <a:srgbClr val="1D98C7"/>
              </a:solidFill>
            </a:endParaRPr>
          </a:p>
          <a:p>
            <a:pPr indent="0" lvl="0" marL="0" rtl="0" algn="l">
              <a:spcBef>
                <a:spcPts val="600"/>
              </a:spcBef>
              <a:spcAft>
                <a:spcPts val="0"/>
              </a:spcAft>
              <a:buNone/>
            </a:pPr>
            <a:r>
              <a:rPr lang="en" sz="2400">
                <a:solidFill>
                  <a:srgbClr val="1D98C7"/>
                </a:solidFill>
              </a:rPr>
              <a:t>Maak een pitch waarin jullie je idee van </a:t>
            </a:r>
            <a:r>
              <a:rPr lang="en" sz="2400">
                <a:solidFill>
                  <a:srgbClr val="FFC800"/>
                </a:solidFill>
              </a:rPr>
              <a:t>beïnvloeding</a:t>
            </a:r>
            <a:r>
              <a:rPr lang="en" sz="2400">
                <a:solidFill>
                  <a:srgbClr val="1D98C7"/>
                </a:solidFill>
              </a:rPr>
              <a:t> op adolescenten toelichten</a:t>
            </a:r>
            <a:endParaRPr sz="2400">
              <a:solidFill>
                <a:srgbClr val="1D98C7"/>
              </a:solidFill>
            </a:endParaRPr>
          </a:p>
        </p:txBody>
      </p:sp>
      <p:sp>
        <p:nvSpPr>
          <p:cNvPr id="257" name="Google Shape;257;p38"/>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39"/>
          <p:cNvSpPr txBox="1"/>
          <p:nvPr>
            <p:ph idx="1" type="body"/>
          </p:nvPr>
        </p:nvSpPr>
        <p:spPr>
          <a:xfrm>
            <a:off x="1513800" y="2882400"/>
            <a:ext cx="6116400" cy="10932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2400"/>
              <a:t>Say something, I'm giving up on you</a:t>
            </a:r>
            <a:br>
              <a:rPr lang="en" sz="2400"/>
            </a:br>
            <a:r>
              <a:rPr lang="en" sz="2400"/>
              <a:t>I'll be the one, if you want me to</a:t>
            </a:r>
            <a:br>
              <a:rPr lang="en" sz="2400"/>
            </a:br>
            <a:r>
              <a:rPr lang="en" sz="2400"/>
              <a:t>Anywhere, I would've followed you</a:t>
            </a:r>
            <a:br>
              <a:rPr lang="en" sz="2400"/>
            </a:br>
            <a:r>
              <a:rPr lang="en" sz="2400"/>
              <a:t>Say something, I'm giving up on you</a:t>
            </a:r>
            <a:endParaRPr sz="2400"/>
          </a:p>
          <a:p>
            <a:pPr indent="0" lvl="0" marL="0" rtl="0" algn="ctr">
              <a:spcBef>
                <a:spcPts val="600"/>
              </a:spcBef>
              <a:spcAft>
                <a:spcPts val="0"/>
              </a:spcAft>
              <a:buNone/>
            </a:pPr>
            <a:r>
              <a:rPr lang="en" sz="2400"/>
              <a:t>A Great Big World (2013)</a:t>
            </a:r>
            <a:endParaRPr sz="2400"/>
          </a:p>
        </p:txBody>
      </p:sp>
      <p:sp>
        <p:nvSpPr>
          <p:cNvPr id="263" name="Google Shape;263;p39"/>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Google Shape;268;p40"/>
          <p:cNvSpPr txBox="1"/>
          <p:nvPr>
            <p:ph type="ctrTitle"/>
          </p:nvPr>
        </p:nvSpPr>
        <p:spPr>
          <a:xfrm>
            <a:off x="565775" y="2111125"/>
            <a:ext cx="6009300" cy="1546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C800"/>
                </a:solidFill>
              </a:rPr>
              <a:t>2</a:t>
            </a:r>
            <a:r>
              <a:rPr lang="en">
                <a:solidFill>
                  <a:srgbClr val="FFC800"/>
                </a:solidFill>
              </a:rPr>
              <a:t>.</a:t>
            </a:r>
            <a:endParaRPr>
              <a:solidFill>
                <a:srgbClr val="FFC800"/>
              </a:solidFill>
            </a:endParaRPr>
          </a:p>
          <a:p>
            <a:pPr indent="0" lvl="0" marL="0" rtl="0" algn="l">
              <a:spcBef>
                <a:spcPts val="0"/>
              </a:spcBef>
              <a:spcAft>
                <a:spcPts val="0"/>
              </a:spcAft>
              <a:buNone/>
            </a:pPr>
            <a:r>
              <a:rPr lang="en"/>
              <a:t>Doel</a:t>
            </a:r>
            <a:endParaRPr/>
          </a:p>
        </p:txBody>
      </p:sp>
      <p:sp>
        <p:nvSpPr>
          <p:cNvPr id="269" name="Google Shape;269;p40"/>
          <p:cNvSpPr txBox="1"/>
          <p:nvPr>
            <p:ph idx="1" type="subTitle"/>
          </p:nvPr>
        </p:nvSpPr>
        <p:spPr>
          <a:xfrm>
            <a:off x="481675" y="4658725"/>
            <a:ext cx="8075100" cy="109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lt1"/>
                </a:solidFill>
              </a:rPr>
              <a:t>Aan het einde van de les, kan de student benoemen welke ontwikkeling een adolescent doormaakt op de verschillende ontwikkelingsgebieden.</a:t>
            </a:r>
            <a:endParaRPr>
              <a:solidFill>
                <a:schemeClr val="lt1"/>
              </a:solidFill>
            </a:endParaRPr>
          </a:p>
          <a:p>
            <a:pPr indent="0" lvl="0" marL="0" rtl="0" algn="l">
              <a:spcBef>
                <a:spcPts val="0"/>
              </a:spcBef>
              <a:spcAft>
                <a:spcPts val="0"/>
              </a:spcAft>
              <a:buClr>
                <a:schemeClr val="dk1"/>
              </a:buClr>
              <a:buSzPts val="1100"/>
              <a:buFont typeface="Arial"/>
              <a:buNone/>
            </a:pPr>
            <a:r>
              <a:t/>
            </a:r>
            <a:endParaRPr>
              <a:solidFill>
                <a:schemeClr val="lt1"/>
              </a:solidFill>
            </a:endParaRPr>
          </a:p>
          <a:p>
            <a:pPr indent="0" lvl="0" marL="0" rtl="0" algn="l">
              <a:spcBef>
                <a:spcPts val="0"/>
              </a:spcBef>
              <a:spcAft>
                <a:spcPts val="0"/>
              </a:spcAft>
              <a:buNone/>
            </a:pPr>
            <a:r>
              <a:t/>
            </a:r>
            <a:endParaRPr/>
          </a:p>
        </p:txBody>
      </p:sp>
      <p:sp>
        <p:nvSpPr>
          <p:cNvPr id="270" name="Google Shape;270;p40"/>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21"/>
          <p:cNvSpPr txBox="1"/>
          <p:nvPr>
            <p:ph type="ctrTitle"/>
          </p:nvPr>
        </p:nvSpPr>
        <p:spPr>
          <a:xfrm>
            <a:off x="565775" y="2111125"/>
            <a:ext cx="6009300" cy="1546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C800"/>
                </a:solidFill>
              </a:rPr>
              <a:t>1.</a:t>
            </a:r>
            <a:endParaRPr>
              <a:solidFill>
                <a:srgbClr val="FFC800"/>
              </a:solidFill>
            </a:endParaRPr>
          </a:p>
          <a:p>
            <a:pPr indent="0" lvl="0" marL="0" rtl="0" algn="l">
              <a:spcBef>
                <a:spcPts val="0"/>
              </a:spcBef>
              <a:spcAft>
                <a:spcPts val="0"/>
              </a:spcAft>
              <a:buNone/>
            </a:pPr>
            <a:r>
              <a:rPr lang="en"/>
              <a:t>Doel</a:t>
            </a:r>
            <a:endParaRPr/>
          </a:p>
        </p:txBody>
      </p:sp>
      <p:sp>
        <p:nvSpPr>
          <p:cNvPr id="107" name="Google Shape;107;p21"/>
          <p:cNvSpPr txBox="1"/>
          <p:nvPr>
            <p:ph idx="1" type="subTitle"/>
          </p:nvPr>
        </p:nvSpPr>
        <p:spPr>
          <a:xfrm>
            <a:off x="481675" y="4658725"/>
            <a:ext cx="8075100" cy="109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lt1"/>
                </a:solidFill>
              </a:rPr>
              <a:t>Aan het einde van de les, kan de student benoemen welke ontwikkeling een adolescent doormaakt op de verschillende ontwikkelingsgebieden.</a:t>
            </a:r>
            <a:endParaRPr>
              <a:solidFill>
                <a:schemeClr val="lt1"/>
              </a:solidFill>
            </a:endParaRPr>
          </a:p>
          <a:p>
            <a:pPr indent="0" lvl="0" marL="0" rtl="0" algn="l">
              <a:spcBef>
                <a:spcPts val="0"/>
              </a:spcBef>
              <a:spcAft>
                <a:spcPts val="0"/>
              </a:spcAft>
              <a:buClr>
                <a:schemeClr val="dk1"/>
              </a:buClr>
              <a:buSzPts val="1100"/>
              <a:buFont typeface="Arial"/>
              <a:buNone/>
            </a:pPr>
            <a:r>
              <a:t/>
            </a:r>
            <a:endParaRPr>
              <a:solidFill>
                <a:schemeClr val="lt1"/>
              </a:solidFill>
            </a:endParaRPr>
          </a:p>
          <a:p>
            <a:pPr indent="0" lvl="0" marL="0" rtl="0" algn="l">
              <a:spcBef>
                <a:spcPts val="0"/>
              </a:spcBef>
              <a:spcAft>
                <a:spcPts val="0"/>
              </a:spcAft>
              <a:buNone/>
            </a:pPr>
            <a:r>
              <a:t/>
            </a:r>
            <a:endParaRPr/>
          </a:p>
        </p:txBody>
      </p:sp>
      <p:sp>
        <p:nvSpPr>
          <p:cNvPr id="108" name="Google Shape;108;p21"/>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112" name="Shape 112"/>
        <p:cNvGrpSpPr/>
        <p:nvPr/>
      </p:nvGrpSpPr>
      <p:grpSpPr>
        <a:xfrm>
          <a:off x="0" y="0"/>
          <a:ext cx="0" cy="0"/>
          <a:chOff x="0" y="0"/>
          <a:chExt cx="0" cy="0"/>
        </a:xfrm>
      </p:grpSpPr>
      <p:sp>
        <p:nvSpPr>
          <p:cNvPr id="113" name="Google Shape;113;p22"/>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14" name="Google Shape;114;p22"/>
          <p:cNvPicPr preferRelativeResize="0"/>
          <p:nvPr/>
        </p:nvPicPr>
        <p:blipFill rotWithShape="1">
          <a:blip r:embed="rId3">
            <a:alphaModFix amt="30000"/>
          </a:blip>
          <a:srcRect b="0" l="5682" r="5673" t="0"/>
          <a:stretch/>
        </p:blipFill>
        <p:spPr>
          <a:xfrm>
            <a:off x="1" y="0"/>
            <a:ext cx="4559846" cy="6857999"/>
          </a:xfrm>
          <a:prstGeom prst="rect">
            <a:avLst/>
          </a:prstGeom>
          <a:noFill/>
          <a:ln>
            <a:noFill/>
          </a:ln>
        </p:spPr>
      </p:pic>
      <p:sp>
        <p:nvSpPr>
          <p:cNvPr id="115" name="Google Shape;115;p22"/>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Inhoud</a:t>
            </a:r>
            <a:endParaRPr/>
          </a:p>
        </p:txBody>
      </p:sp>
      <p:sp>
        <p:nvSpPr>
          <p:cNvPr id="116" name="Google Shape;116;p22"/>
          <p:cNvSpPr txBox="1"/>
          <p:nvPr>
            <p:ph idx="1" type="body"/>
          </p:nvPr>
        </p:nvSpPr>
        <p:spPr>
          <a:xfrm>
            <a:off x="561950" y="2507725"/>
            <a:ext cx="8020200" cy="37536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Cognitieve ontwikkeling</a:t>
            </a:r>
            <a:endParaRPr/>
          </a:p>
          <a:p>
            <a:pPr indent="-419100" lvl="0" marL="457200" rtl="0" algn="l">
              <a:spcBef>
                <a:spcPts val="0"/>
              </a:spcBef>
              <a:spcAft>
                <a:spcPts val="0"/>
              </a:spcAft>
              <a:buSzPts val="3000"/>
              <a:buChar char="○"/>
            </a:pPr>
            <a:r>
              <a:rPr lang="en"/>
              <a:t>Sociaal- emotionele ontwikkeling</a:t>
            </a:r>
            <a:endParaRPr/>
          </a:p>
          <a:p>
            <a:pPr indent="-419100" lvl="0" marL="457200" rtl="0" algn="l">
              <a:spcBef>
                <a:spcPts val="0"/>
              </a:spcBef>
              <a:spcAft>
                <a:spcPts val="0"/>
              </a:spcAft>
              <a:buSzPts val="3000"/>
              <a:buChar char="○"/>
            </a:pPr>
            <a:r>
              <a:rPr lang="en"/>
              <a:t>Seksuele ontwikkeling</a:t>
            </a:r>
            <a:endParaRPr/>
          </a:p>
          <a:p>
            <a:pPr indent="-419100" lvl="0" marL="457200" rtl="0" algn="l">
              <a:spcBef>
                <a:spcPts val="0"/>
              </a:spcBef>
              <a:spcAft>
                <a:spcPts val="0"/>
              </a:spcAft>
              <a:buSzPts val="3000"/>
              <a:buChar char="○"/>
            </a:pPr>
            <a:r>
              <a:rPr lang="en"/>
              <a:t>Taal ontwikkeling</a:t>
            </a:r>
            <a:endParaRPr/>
          </a:p>
          <a:p>
            <a:pPr indent="-419100" lvl="0" marL="457200" rtl="0" algn="l">
              <a:spcBef>
                <a:spcPts val="0"/>
              </a:spcBef>
              <a:spcAft>
                <a:spcPts val="0"/>
              </a:spcAft>
              <a:buSzPts val="3000"/>
              <a:buChar char="○"/>
            </a:pPr>
            <a:r>
              <a:rPr lang="en"/>
              <a:t>Problemen in de adolescentie</a:t>
            </a:r>
            <a:br>
              <a:rPr lang="en"/>
            </a:b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D98C7"/>
        </a:solidFill>
      </p:bgPr>
    </p:bg>
    <p:spTree>
      <p:nvGrpSpPr>
        <p:cNvPr id="120" name="Shape 120"/>
        <p:cNvGrpSpPr/>
        <p:nvPr/>
      </p:nvGrpSpPr>
      <p:grpSpPr>
        <a:xfrm>
          <a:off x="0" y="0"/>
          <a:ext cx="0" cy="0"/>
          <a:chOff x="0" y="0"/>
          <a:chExt cx="0" cy="0"/>
        </a:xfrm>
      </p:grpSpPr>
      <p:sp>
        <p:nvSpPr>
          <p:cNvPr id="121" name="Google Shape;121;p23"/>
          <p:cNvSpPr/>
          <p:nvPr/>
        </p:nvSpPr>
        <p:spPr>
          <a:xfrm>
            <a:off x="5381950" y="653113"/>
            <a:ext cx="2766776" cy="5551776"/>
          </a:xfrm>
          <a:custGeom>
            <a:rect b="b" l="l" r="r" t="t"/>
            <a:pathLst>
              <a:path extrusionOk="0" h="61841" w="30819">
                <a:moveTo>
                  <a:pt x="5160" y="2580"/>
                </a:moveTo>
                <a:lnTo>
                  <a:pt x="5295" y="2648"/>
                </a:lnTo>
                <a:lnTo>
                  <a:pt x="5363" y="2784"/>
                </a:lnTo>
                <a:lnTo>
                  <a:pt x="5363" y="2920"/>
                </a:lnTo>
                <a:lnTo>
                  <a:pt x="5363" y="3055"/>
                </a:lnTo>
                <a:lnTo>
                  <a:pt x="5295" y="3191"/>
                </a:lnTo>
                <a:lnTo>
                  <a:pt x="5160" y="3259"/>
                </a:lnTo>
                <a:lnTo>
                  <a:pt x="4888" y="3259"/>
                </a:lnTo>
                <a:lnTo>
                  <a:pt x="4752" y="3191"/>
                </a:lnTo>
                <a:lnTo>
                  <a:pt x="4684" y="3055"/>
                </a:lnTo>
                <a:lnTo>
                  <a:pt x="4684" y="2920"/>
                </a:lnTo>
                <a:lnTo>
                  <a:pt x="4684" y="2784"/>
                </a:lnTo>
                <a:lnTo>
                  <a:pt x="4752" y="2648"/>
                </a:lnTo>
                <a:lnTo>
                  <a:pt x="4888" y="2580"/>
                </a:lnTo>
                <a:close/>
                <a:moveTo>
                  <a:pt x="15410" y="2241"/>
                </a:moveTo>
                <a:lnTo>
                  <a:pt x="15681" y="2309"/>
                </a:lnTo>
                <a:lnTo>
                  <a:pt x="15885" y="2444"/>
                </a:lnTo>
                <a:lnTo>
                  <a:pt x="16021" y="2648"/>
                </a:lnTo>
                <a:lnTo>
                  <a:pt x="16088" y="2920"/>
                </a:lnTo>
                <a:lnTo>
                  <a:pt x="16021" y="3191"/>
                </a:lnTo>
                <a:lnTo>
                  <a:pt x="15885" y="3395"/>
                </a:lnTo>
                <a:lnTo>
                  <a:pt x="15681" y="3531"/>
                </a:lnTo>
                <a:lnTo>
                  <a:pt x="15410" y="3598"/>
                </a:lnTo>
                <a:lnTo>
                  <a:pt x="15138" y="3531"/>
                </a:lnTo>
                <a:lnTo>
                  <a:pt x="14934" y="3395"/>
                </a:lnTo>
                <a:lnTo>
                  <a:pt x="14799" y="3191"/>
                </a:lnTo>
                <a:lnTo>
                  <a:pt x="14731" y="2920"/>
                </a:lnTo>
                <a:lnTo>
                  <a:pt x="14799" y="2648"/>
                </a:lnTo>
                <a:lnTo>
                  <a:pt x="14934" y="2444"/>
                </a:lnTo>
                <a:lnTo>
                  <a:pt x="15138" y="2309"/>
                </a:lnTo>
                <a:lnTo>
                  <a:pt x="15410" y="2241"/>
                </a:lnTo>
                <a:close/>
                <a:moveTo>
                  <a:pt x="29393" y="5228"/>
                </a:moveTo>
                <a:lnTo>
                  <a:pt x="29461" y="5296"/>
                </a:lnTo>
                <a:lnTo>
                  <a:pt x="29461" y="54849"/>
                </a:lnTo>
                <a:lnTo>
                  <a:pt x="1426" y="54849"/>
                </a:lnTo>
                <a:lnTo>
                  <a:pt x="1426" y="5296"/>
                </a:lnTo>
                <a:lnTo>
                  <a:pt x="1494" y="5228"/>
                </a:lnTo>
                <a:close/>
                <a:moveTo>
                  <a:pt x="15410" y="544"/>
                </a:moveTo>
                <a:lnTo>
                  <a:pt x="19143" y="612"/>
                </a:lnTo>
                <a:lnTo>
                  <a:pt x="23012" y="747"/>
                </a:lnTo>
                <a:lnTo>
                  <a:pt x="26339" y="951"/>
                </a:lnTo>
                <a:lnTo>
                  <a:pt x="27560" y="1087"/>
                </a:lnTo>
                <a:lnTo>
                  <a:pt x="27560" y="1087"/>
                </a:lnTo>
                <a:lnTo>
                  <a:pt x="26339" y="1019"/>
                </a:lnTo>
                <a:lnTo>
                  <a:pt x="23012" y="815"/>
                </a:lnTo>
                <a:lnTo>
                  <a:pt x="19143" y="680"/>
                </a:lnTo>
                <a:lnTo>
                  <a:pt x="15410" y="612"/>
                </a:lnTo>
                <a:lnTo>
                  <a:pt x="11676" y="680"/>
                </a:lnTo>
                <a:lnTo>
                  <a:pt x="7807" y="815"/>
                </a:lnTo>
                <a:lnTo>
                  <a:pt x="4481" y="1019"/>
                </a:lnTo>
                <a:lnTo>
                  <a:pt x="3259" y="1087"/>
                </a:lnTo>
                <a:lnTo>
                  <a:pt x="2444" y="1223"/>
                </a:lnTo>
                <a:lnTo>
                  <a:pt x="1969" y="1358"/>
                </a:lnTo>
                <a:lnTo>
                  <a:pt x="1630" y="1494"/>
                </a:lnTo>
                <a:lnTo>
                  <a:pt x="1290" y="1698"/>
                </a:lnTo>
                <a:lnTo>
                  <a:pt x="1019" y="1901"/>
                </a:lnTo>
                <a:lnTo>
                  <a:pt x="815" y="2173"/>
                </a:lnTo>
                <a:lnTo>
                  <a:pt x="679" y="2444"/>
                </a:lnTo>
                <a:lnTo>
                  <a:pt x="544" y="2852"/>
                </a:lnTo>
                <a:lnTo>
                  <a:pt x="544" y="3259"/>
                </a:lnTo>
                <a:lnTo>
                  <a:pt x="544" y="58311"/>
                </a:lnTo>
                <a:lnTo>
                  <a:pt x="544" y="58718"/>
                </a:lnTo>
                <a:lnTo>
                  <a:pt x="476" y="58311"/>
                </a:lnTo>
                <a:lnTo>
                  <a:pt x="476" y="3259"/>
                </a:lnTo>
                <a:lnTo>
                  <a:pt x="544" y="2784"/>
                </a:lnTo>
                <a:lnTo>
                  <a:pt x="612" y="2444"/>
                </a:lnTo>
                <a:lnTo>
                  <a:pt x="747" y="2105"/>
                </a:lnTo>
                <a:lnTo>
                  <a:pt x="951" y="1834"/>
                </a:lnTo>
                <a:lnTo>
                  <a:pt x="1222" y="1630"/>
                </a:lnTo>
                <a:lnTo>
                  <a:pt x="1562" y="1426"/>
                </a:lnTo>
                <a:lnTo>
                  <a:pt x="1969" y="1290"/>
                </a:lnTo>
                <a:lnTo>
                  <a:pt x="2444" y="1155"/>
                </a:lnTo>
                <a:lnTo>
                  <a:pt x="3259" y="1087"/>
                </a:lnTo>
                <a:lnTo>
                  <a:pt x="4481" y="951"/>
                </a:lnTo>
                <a:lnTo>
                  <a:pt x="7807" y="747"/>
                </a:lnTo>
                <a:lnTo>
                  <a:pt x="11676" y="612"/>
                </a:lnTo>
                <a:lnTo>
                  <a:pt x="15410" y="544"/>
                </a:lnTo>
                <a:close/>
                <a:moveTo>
                  <a:pt x="27560" y="1087"/>
                </a:moveTo>
                <a:lnTo>
                  <a:pt x="28375" y="1155"/>
                </a:lnTo>
                <a:lnTo>
                  <a:pt x="28850" y="1290"/>
                </a:lnTo>
                <a:lnTo>
                  <a:pt x="29257" y="1426"/>
                </a:lnTo>
                <a:lnTo>
                  <a:pt x="29597" y="1630"/>
                </a:lnTo>
                <a:lnTo>
                  <a:pt x="29868" y="1834"/>
                </a:lnTo>
                <a:lnTo>
                  <a:pt x="30072" y="2105"/>
                </a:lnTo>
                <a:lnTo>
                  <a:pt x="30208" y="2444"/>
                </a:lnTo>
                <a:lnTo>
                  <a:pt x="30276" y="2784"/>
                </a:lnTo>
                <a:lnTo>
                  <a:pt x="30344" y="3259"/>
                </a:lnTo>
                <a:lnTo>
                  <a:pt x="30344" y="58311"/>
                </a:lnTo>
                <a:lnTo>
                  <a:pt x="30276" y="58718"/>
                </a:lnTo>
                <a:lnTo>
                  <a:pt x="30208" y="59125"/>
                </a:lnTo>
                <a:lnTo>
                  <a:pt x="30072" y="59465"/>
                </a:lnTo>
                <a:lnTo>
                  <a:pt x="29868" y="59736"/>
                </a:lnTo>
                <a:lnTo>
                  <a:pt x="29597" y="60008"/>
                </a:lnTo>
                <a:lnTo>
                  <a:pt x="29257" y="60144"/>
                </a:lnTo>
                <a:lnTo>
                  <a:pt x="28850" y="60347"/>
                </a:lnTo>
                <a:lnTo>
                  <a:pt x="28375" y="60415"/>
                </a:lnTo>
                <a:lnTo>
                  <a:pt x="26746" y="60687"/>
                </a:lnTo>
                <a:lnTo>
                  <a:pt x="23895" y="60958"/>
                </a:lnTo>
                <a:lnTo>
                  <a:pt x="22130" y="61094"/>
                </a:lnTo>
                <a:lnTo>
                  <a:pt x="20093" y="61230"/>
                </a:lnTo>
                <a:lnTo>
                  <a:pt x="17853" y="61298"/>
                </a:lnTo>
                <a:lnTo>
                  <a:pt x="12966" y="61298"/>
                </a:lnTo>
                <a:lnTo>
                  <a:pt x="10726" y="61230"/>
                </a:lnTo>
                <a:lnTo>
                  <a:pt x="8689" y="61094"/>
                </a:lnTo>
                <a:lnTo>
                  <a:pt x="6924" y="60958"/>
                </a:lnTo>
                <a:lnTo>
                  <a:pt x="4073" y="60687"/>
                </a:lnTo>
                <a:lnTo>
                  <a:pt x="2444" y="60415"/>
                </a:lnTo>
                <a:lnTo>
                  <a:pt x="1969" y="60347"/>
                </a:lnTo>
                <a:lnTo>
                  <a:pt x="1562" y="60144"/>
                </a:lnTo>
                <a:lnTo>
                  <a:pt x="1290" y="60008"/>
                </a:lnTo>
                <a:lnTo>
                  <a:pt x="951" y="59736"/>
                </a:lnTo>
                <a:lnTo>
                  <a:pt x="747" y="59465"/>
                </a:lnTo>
                <a:lnTo>
                  <a:pt x="612" y="59125"/>
                </a:lnTo>
                <a:lnTo>
                  <a:pt x="544" y="58718"/>
                </a:lnTo>
                <a:lnTo>
                  <a:pt x="544" y="58718"/>
                </a:lnTo>
                <a:lnTo>
                  <a:pt x="679" y="59125"/>
                </a:lnTo>
                <a:lnTo>
                  <a:pt x="815" y="59397"/>
                </a:lnTo>
                <a:lnTo>
                  <a:pt x="1019" y="59669"/>
                </a:lnTo>
                <a:lnTo>
                  <a:pt x="1290" y="59940"/>
                </a:lnTo>
                <a:lnTo>
                  <a:pt x="1630" y="60144"/>
                </a:lnTo>
                <a:lnTo>
                  <a:pt x="2037" y="60279"/>
                </a:lnTo>
                <a:lnTo>
                  <a:pt x="2444" y="60415"/>
                </a:lnTo>
                <a:lnTo>
                  <a:pt x="4073" y="60619"/>
                </a:lnTo>
                <a:lnTo>
                  <a:pt x="6924" y="60890"/>
                </a:lnTo>
                <a:lnTo>
                  <a:pt x="8689" y="61026"/>
                </a:lnTo>
                <a:lnTo>
                  <a:pt x="10726" y="61162"/>
                </a:lnTo>
                <a:lnTo>
                  <a:pt x="12966" y="61230"/>
                </a:lnTo>
                <a:lnTo>
                  <a:pt x="17853" y="61230"/>
                </a:lnTo>
                <a:lnTo>
                  <a:pt x="20093" y="61162"/>
                </a:lnTo>
                <a:lnTo>
                  <a:pt x="22130" y="61026"/>
                </a:lnTo>
                <a:lnTo>
                  <a:pt x="23895" y="60890"/>
                </a:lnTo>
                <a:lnTo>
                  <a:pt x="26746" y="60619"/>
                </a:lnTo>
                <a:lnTo>
                  <a:pt x="28375" y="60415"/>
                </a:lnTo>
                <a:lnTo>
                  <a:pt x="28850" y="60279"/>
                </a:lnTo>
                <a:lnTo>
                  <a:pt x="29190" y="60144"/>
                </a:lnTo>
                <a:lnTo>
                  <a:pt x="29529" y="59940"/>
                </a:lnTo>
                <a:lnTo>
                  <a:pt x="29800" y="59669"/>
                </a:lnTo>
                <a:lnTo>
                  <a:pt x="30004" y="59397"/>
                </a:lnTo>
                <a:lnTo>
                  <a:pt x="30140" y="59125"/>
                </a:lnTo>
                <a:lnTo>
                  <a:pt x="30276" y="58718"/>
                </a:lnTo>
                <a:lnTo>
                  <a:pt x="30276" y="58311"/>
                </a:lnTo>
                <a:lnTo>
                  <a:pt x="30276" y="3259"/>
                </a:lnTo>
                <a:lnTo>
                  <a:pt x="30276" y="2852"/>
                </a:lnTo>
                <a:lnTo>
                  <a:pt x="30140" y="2444"/>
                </a:lnTo>
                <a:lnTo>
                  <a:pt x="30004" y="2173"/>
                </a:lnTo>
                <a:lnTo>
                  <a:pt x="29800" y="1901"/>
                </a:lnTo>
                <a:lnTo>
                  <a:pt x="29529" y="1698"/>
                </a:lnTo>
                <a:lnTo>
                  <a:pt x="29190" y="1494"/>
                </a:lnTo>
                <a:lnTo>
                  <a:pt x="28850" y="1358"/>
                </a:lnTo>
                <a:lnTo>
                  <a:pt x="28375" y="1223"/>
                </a:lnTo>
                <a:lnTo>
                  <a:pt x="27560" y="1087"/>
                </a:lnTo>
                <a:close/>
                <a:moveTo>
                  <a:pt x="15410" y="1"/>
                </a:moveTo>
                <a:lnTo>
                  <a:pt x="11608" y="69"/>
                </a:lnTo>
                <a:lnTo>
                  <a:pt x="7739" y="204"/>
                </a:lnTo>
                <a:lnTo>
                  <a:pt x="4413" y="408"/>
                </a:lnTo>
                <a:lnTo>
                  <a:pt x="3191" y="544"/>
                </a:lnTo>
                <a:lnTo>
                  <a:pt x="2309" y="680"/>
                </a:lnTo>
                <a:lnTo>
                  <a:pt x="1765" y="815"/>
                </a:lnTo>
                <a:lnTo>
                  <a:pt x="1290" y="1019"/>
                </a:lnTo>
                <a:lnTo>
                  <a:pt x="883" y="1223"/>
                </a:lnTo>
                <a:lnTo>
                  <a:pt x="544" y="1494"/>
                </a:lnTo>
                <a:lnTo>
                  <a:pt x="340" y="1901"/>
                </a:lnTo>
                <a:lnTo>
                  <a:pt x="136" y="2241"/>
                </a:lnTo>
                <a:lnTo>
                  <a:pt x="1" y="2716"/>
                </a:lnTo>
                <a:lnTo>
                  <a:pt x="1" y="3259"/>
                </a:lnTo>
                <a:lnTo>
                  <a:pt x="1" y="58311"/>
                </a:lnTo>
                <a:lnTo>
                  <a:pt x="1" y="58854"/>
                </a:lnTo>
                <a:lnTo>
                  <a:pt x="136" y="59261"/>
                </a:lnTo>
                <a:lnTo>
                  <a:pt x="340" y="59736"/>
                </a:lnTo>
                <a:lnTo>
                  <a:pt x="612" y="60076"/>
                </a:lnTo>
                <a:lnTo>
                  <a:pt x="951" y="60347"/>
                </a:lnTo>
                <a:lnTo>
                  <a:pt x="1358" y="60619"/>
                </a:lnTo>
                <a:lnTo>
                  <a:pt x="1833" y="60823"/>
                </a:lnTo>
                <a:lnTo>
                  <a:pt x="2309" y="60958"/>
                </a:lnTo>
                <a:lnTo>
                  <a:pt x="4006" y="61162"/>
                </a:lnTo>
                <a:lnTo>
                  <a:pt x="6857" y="61501"/>
                </a:lnTo>
                <a:lnTo>
                  <a:pt x="8689" y="61637"/>
                </a:lnTo>
                <a:lnTo>
                  <a:pt x="10726" y="61705"/>
                </a:lnTo>
                <a:lnTo>
                  <a:pt x="12966" y="61773"/>
                </a:lnTo>
                <a:lnTo>
                  <a:pt x="15410" y="61841"/>
                </a:lnTo>
                <a:lnTo>
                  <a:pt x="17853" y="61773"/>
                </a:lnTo>
                <a:lnTo>
                  <a:pt x="20093" y="61705"/>
                </a:lnTo>
                <a:lnTo>
                  <a:pt x="22130" y="61637"/>
                </a:lnTo>
                <a:lnTo>
                  <a:pt x="23963" y="61501"/>
                </a:lnTo>
                <a:lnTo>
                  <a:pt x="26814" y="61162"/>
                </a:lnTo>
                <a:lnTo>
                  <a:pt x="28511" y="60958"/>
                </a:lnTo>
                <a:lnTo>
                  <a:pt x="28986" y="60823"/>
                </a:lnTo>
                <a:lnTo>
                  <a:pt x="29461" y="60619"/>
                </a:lnTo>
                <a:lnTo>
                  <a:pt x="29868" y="60347"/>
                </a:lnTo>
                <a:lnTo>
                  <a:pt x="30208" y="60076"/>
                </a:lnTo>
                <a:lnTo>
                  <a:pt x="30479" y="59736"/>
                </a:lnTo>
                <a:lnTo>
                  <a:pt x="30683" y="59261"/>
                </a:lnTo>
                <a:lnTo>
                  <a:pt x="30819" y="58854"/>
                </a:lnTo>
                <a:lnTo>
                  <a:pt x="30819" y="58311"/>
                </a:lnTo>
                <a:lnTo>
                  <a:pt x="30819" y="3259"/>
                </a:lnTo>
                <a:lnTo>
                  <a:pt x="30819" y="2716"/>
                </a:lnTo>
                <a:lnTo>
                  <a:pt x="30683" y="2241"/>
                </a:lnTo>
                <a:lnTo>
                  <a:pt x="30547" y="1901"/>
                </a:lnTo>
                <a:lnTo>
                  <a:pt x="30276" y="1494"/>
                </a:lnTo>
                <a:lnTo>
                  <a:pt x="29936" y="1223"/>
                </a:lnTo>
                <a:lnTo>
                  <a:pt x="29529" y="1019"/>
                </a:lnTo>
                <a:lnTo>
                  <a:pt x="29054" y="815"/>
                </a:lnTo>
                <a:lnTo>
                  <a:pt x="28511" y="680"/>
                </a:lnTo>
                <a:lnTo>
                  <a:pt x="27628" y="544"/>
                </a:lnTo>
                <a:lnTo>
                  <a:pt x="26406" y="408"/>
                </a:lnTo>
                <a:lnTo>
                  <a:pt x="23080" y="204"/>
                </a:lnTo>
                <a:lnTo>
                  <a:pt x="19211" y="69"/>
                </a:lnTo>
                <a:lnTo>
                  <a:pt x="15410" y="1"/>
                </a:lnTo>
                <a:close/>
              </a:path>
            </a:pathLst>
          </a:custGeom>
          <a:solidFill>
            <a:srgbClr val="FFFFFF"/>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3"/>
          <p:cNvSpPr txBox="1"/>
          <p:nvPr>
            <p:ph idx="1" type="body"/>
          </p:nvPr>
        </p:nvSpPr>
        <p:spPr>
          <a:xfrm>
            <a:off x="457200" y="1272850"/>
            <a:ext cx="4710600" cy="5295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latin typeface="Montserrat"/>
                <a:ea typeface="Montserrat"/>
                <a:cs typeface="Montserrat"/>
                <a:sym typeface="Montserrat"/>
              </a:rPr>
              <a:t>Waar denk je aan bij adolescentie</a:t>
            </a:r>
            <a:endParaRPr b="1">
              <a:latin typeface="Montserrat"/>
              <a:ea typeface="Montserrat"/>
              <a:cs typeface="Montserrat"/>
              <a:sym typeface="Montserrat"/>
            </a:endParaRPr>
          </a:p>
          <a:p>
            <a:pPr indent="0" lvl="0" marL="0" rtl="0" algn="l">
              <a:spcBef>
                <a:spcPts val="600"/>
              </a:spcBef>
              <a:spcAft>
                <a:spcPts val="0"/>
              </a:spcAft>
              <a:buNone/>
            </a:pPr>
            <a:r>
              <a:t/>
            </a:r>
            <a:endParaRPr sz="2400"/>
          </a:p>
        </p:txBody>
      </p:sp>
      <p:sp>
        <p:nvSpPr>
          <p:cNvPr id="123" name="Google Shape;123;p23"/>
          <p:cNvSpPr/>
          <p:nvPr/>
        </p:nvSpPr>
        <p:spPr>
          <a:xfrm>
            <a:off x="5504225" y="1118675"/>
            <a:ext cx="2529000" cy="4474800"/>
          </a:xfrm>
          <a:prstGeom prst="rect">
            <a:avLst/>
          </a:prstGeom>
          <a:solidFill>
            <a:srgbClr val="000000"/>
          </a:solidFill>
          <a:ln cap="flat" cmpd="sng" w="19050">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pen Sans"/>
                <a:ea typeface="Open Sans"/>
                <a:cs typeface="Open Sans"/>
                <a:sym typeface="Open Sans"/>
              </a:rPr>
              <a:t>Place your screenshot here</a:t>
            </a:r>
            <a:endParaRPr sz="1000">
              <a:solidFill>
                <a:srgbClr val="FFFFFF"/>
              </a:solidFill>
              <a:latin typeface="Open Sans"/>
              <a:ea typeface="Open Sans"/>
              <a:cs typeface="Open Sans"/>
              <a:sym typeface="Open Sans"/>
            </a:endParaRPr>
          </a:p>
        </p:txBody>
      </p:sp>
      <p:sp>
        <p:nvSpPr>
          <p:cNvPr id="124" name="Google Shape;124;p23"/>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25" name="Google Shape;125;p23">
            <a:hlinkClick r:id="rId3"/>
          </p:cNvPr>
          <p:cNvSpPr/>
          <p:nvPr/>
        </p:nvSpPr>
        <p:spPr>
          <a:xfrm>
            <a:off x="532650" y="3342450"/>
            <a:ext cx="4434372" cy="2676564"/>
          </a:xfrm>
          <a:prstGeom prst="cloud">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latin typeface="Montserrat"/>
                <a:ea typeface="Montserrat"/>
                <a:cs typeface="Montserrat"/>
                <a:sym typeface="Montserrat"/>
              </a:rPr>
              <a:t>Uitslag</a:t>
            </a:r>
            <a:endParaRPr b="1" sz="4800">
              <a:latin typeface="Montserrat"/>
              <a:ea typeface="Montserrat"/>
              <a:cs typeface="Montserrat"/>
              <a:sym typeface="Montserrat"/>
            </a:endParaRPr>
          </a:p>
        </p:txBody>
      </p:sp>
      <p:pic>
        <p:nvPicPr>
          <p:cNvPr id="126" name="Google Shape;126;p23"/>
          <p:cNvPicPr preferRelativeResize="0"/>
          <p:nvPr/>
        </p:nvPicPr>
        <p:blipFill>
          <a:blip r:embed="rId4">
            <a:alphaModFix/>
          </a:blip>
          <a:stretch>
            <a:fillRect/>
          </a:stretch>
        </p:blipFill>
        <p:spPr>
          <a:xfrm>
            <a:off x="5336588" y="1927325"/>
            <a:ext cx="2857500" cy="2857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130" name="Shape 130"/>
        <p:cNvGrpSpPr/>
        <p:nvPr/>
      </p:nvGrpSpPr>
      <p:grpSpPr>
        <a:xfrm>
          <a:off x="0" y="0"/>
          <a:ext cx="0" cy="0"/>
          <a:chOff x="0" y="0"/>
          <a:chExt cx="0" cy="0"/>
        </a:xfrm>
      </p:grpSpPr>
      <p:sp>
        <p:nvSpPr>
          <p:cNvPr id="131" name="Google Shape;131;p24"/>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32" name="Google Shape;132;p24"/>
          <p:cNvPicPr preferRelativeResize="0"/>
          <p:nvPr/>
        </p:nvPicPr>
        <p:blipFill rotWithShape="1">
          <a:blip r:embed="rId3">
            <a:alphaModFix amt="30000"/>
          </a:blip>
          <a:srcRect b="0" l="5673" r="5673" t="0"/>
          <a:stretch/>
        </p:blipFill>
        <p:spPr>
          <a:xfrm>
            <a:off x="1" y="0"/>
            <a:ext cx="4559846" cy="6857998"/>
          </a:xfrm>
          <a:prstGeom prst="rect">
            <a:avLst/>
          </a:prstGeom>
          <a:noFill/>
          <a:ln>
            <a:noFill/>
          </a:ln>
        </p:spPr>
      </p:pic>
      <p:sp>
        <p:nvSpPr>
          <p:cNvPr id="133" name="Google Shape;133;p24"/>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COGNITIEVE ONTWIKKELING</a:t>
            </a:r>
            <a:endParaRPr/>
          </a:p>
        </p:txBody>
      </p:sp>
      <p:sp>
        <p:nvSpPr>
          <p:cNvPr id="134" name="Google Shape;134;p24"/>
          <p:cNvSpPr txBox="1"/>
          <p:nvPr>
            <p:ph idx="1" type="body"/>
          </p:nvPr>
        </p:nvSpPr>
        <p:spPr>
          <a:xfrm>
            <a:off x="561950" y="2192775"/>
            <a:ext cx="8020200" cy="40686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Formeel-operationele fase</a:t>
            </a:r>
            <a:endParaRPr/>
          </a:p>
          <a:p>
            <a:pPr indent="-381000" lvl="1" marL="914400" rtl="0" algn="l">
              <a:spcBef>
                <a:spcPts val="0"/>
              </a:spcBef>
              <a:spcAft>
                <a:spcPts val="0"/>
              </a:spcAft>
              <a:buSzPts val="2400"/>
              <a:buChar char="●"/>
            </a:pPr>
            <a:r>
              <a:rPr lang="en"/>
              <a:t>Geheugen</a:t>
            </a:r>
            <a:endParaRPr/>
          </a:p>
          <a:p>
            <a:pPr indent="-381000" lvl="2" marL="1371600" rtl="0" algn="l">
              <a:spcBef>
                <a:spcPts val="0"/>
              </a:spcBef>
              <a:spcAft>
                <a:spcPts val="0"/>
              </a:spcAft>
              <a:buSzPts val="2400"/>
              <a:buChar char="■"/>
            </a:pPr>
            <a:r>
              <a:rPr lang="en"/>
              <a:t>Langer termijn geheugen, verbindingen leggen, breed inzicht</a:t>
            </a:r>
            <a:endParaRPr/>
          </a:p>
          <a:p>
            <a:pPr indent="-419100" lvl="0" marL="457200" rtl="0" algn="l">
              <a:spcBef>
                <a:spcPts val="0"/>
              </a:spcBef>
              <a:spcAft>
                <a:spcPts val="0"/>
              </a:spcAft>
              <a:buSzPts val="3000"/>
              <a:buChar char="○"/>
            </a:pPr>
            <a:r>
              <a:rPr lang="en"/>
              <a:t>Nemen kennis beter op</a:t>
            </a:r>
            <a:endParaRPr/>
          </a:p>
          <a:p>
            <a:pPr indent="-419100" lvl="0" marL="457200" rtl="0" algn="l">
              <a:spcBef>
                <a:spcPts val="0"/>
              </a:spcBef>
              <a:spcAft>
                <a:spcPts val="0"/>
              </a:spcAft>
              <a:buSzPts val="3000"/>
              <a:buChar char="○"/>
            </a:pPr>
            <a:r>
              <a:rPr lang="en"/>
              <a:t>Abstract denken en kritisch denken</a:t>
            </a:r>
            <a:endParaRPr/>
          </a:p>
          <a:p>
            <a:pPr indent="-419100" lvl="0" marL="457200" rtl="0" algn="l">
              <a:spcBef>
                <a:spcPts val="0"/>
              </a:spcBef>
              <a:spcAft>
                <a:spcPts val="0"/>
              </a:spcAft>
              <a:buSzPts val="3000"/>
              <a:buChar char="○"/>
            </a:pPr>
            <a:r>
              <a:rPr lang="en"/>
              <a:t>Minder zwart-wit</a:t>
            </a:r>
            <a:endParaRPr/>
          </a:p>
          <a:p>
            <a:pPr indent="-419100" lvl="0" marL="457200" rtl="0" algn="l">
              <a:spcBef>
                <a:spcPts val="0"/>
              </a:spcBef>
              <a:spcAft>
                <a:spcPts val="0"/>
              </a:spcAft>
              <a:buSzPts val="3000"/>
              <a:buChar char="○"/>
            </a:pPr>
            <a:r>
              <a:rPr lang="en"/>
              <a:t>Mening ontwikkelen en onderbouwing</a:t>
            </a:r>
            <a:br>
              <a:rPr lang="en"/>
            </a:br>
            <a:r>
              <a:rPr lang="en"/>
              <a:t>In hypotheses denken; verbanden leggen</a:t>
            </a:r>
            <a:br>
              <a:rPr lang="en"/>
            </a:br>
            <a:r>
              <a:rPr lang="en"/>
              <a:t>Logisch denken</a:t>
            </a:r>
            <a:br>
              <a:rPr lang="en"/>
            </a:br>
            <a:r>
              <a:rPr lang="en"/>
              <a:t>Keuzes maken</a:t>
            </a:r>
            <a:br>
              <a:rPr lang="en"/>
            </a:br>
            <a:br>
              <a:rPr lang="en"/>
            </a:br>
            <a:r>
              <a:rPr lang="en"/>
              <a:t>Van BO naar VO</a:t>
            </a:r>
            <a:br>
              <a:rPr lang="en"/>
            </a:br>
            <a:br>
              <a:rPr lang="en"/>
            </a:br>
            <a:r>
              <a:rPr lang="en"/>
              <a:t>Eerst eigen ‘ik’ centraal, later in adolescentie minder;</a:t>
            </a:r>
            <a:br>
              <a:rPr lang="en"/>
            </a:br>
            <a:r>
              <a:rPr lang="en"/>
              <a:t>Moeite met luisteren</a:t>
            </a:r>
            <a:br>
              <a:rPr lang="en"/>
            </a:br>
            <a:r>
              <a:rPr lang="en"/>
              <a:t>Afzetten </a:t>
            </a:r>
            <a:br>
              <a:rPr lang="en"/>
            </a:br>
            <a:r>
              <a:rPr lang="en"/>
              <a:t>Tegenstrijdig</a:t>
            </a:r>
            <a:br>
              <a:rPr lang="en"/>
            </a:br>
            <a:r>
              <a:rPr lang="en"/>
              <a:t>Zelfreflectie; is soms ‘te’</a:t>
            </a:r>
            <a:br>
              <a:rPr lang="en"/>
            </a:b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138" name="Shape 138"/>
        <p:cNvGrpSpPr/>
        <p:nvPr/>
      </p:nvGrpSpPr>
      <p:grpSpPr>
        <a:xfrm>
          <a:off x="0" y="0"/>
          <a:ext cx="0" cy="0"/>
          <a:chOff x="0" y="0"/>
          <a:chExt cx="0" cy="0"/>
        </a:xfrm>
      </p:grpSpPr>
      <p:pic>
        <p:nvPicPr>
          <p:cNvPr id="139" name="Google Shape;139;p25"/>
          <p:cNvPicPr preferRelativeResize="0"/>
          <p:nvPr/>
        </p:nvPicPr>
        <p:blipFill rotWithShape="1">
          <a:blip r:embed="rId3">
            <a:alphaModFix amt="30000"/>
          </a:blip>
          <a:srcRect b="0" l="5673" r="5673" t="0"/>
          <a:stretch/>
        </p:blipFill>
        <p:spPr>
          <a:xfrm>
            <a:off x="1" y="0"/>
            <a:ext cx="4559846" cy="6857998"/>
          </a:xfrm>
          <a:prstGeom prst="rect">
            <a:avLst/>
          </a:prstGeom>
          <a:noFill/>
          <a:ln>
            <a:noFill/>
          </a:ln>
        </p:spPr>
      </p:pic>
      <p:sp>
        <p:nvSpPr>
          <p:cNvPr id="140" name="Google Shape;140;p25"/>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41" name="Google Shape;141;p25"/>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COGNITIEVE ONTWIKKELING</a:t>
            </a:r>
            <a:endParaRPr/>
          </a:p>
        </p:txBody>
      </p:sp>
      <p:sp>
        <p:nvSpPr>
          <p:cNvPr id="142" name="Google Shape;142;p25"/>
          <p:cNvSpPr txBox="1"/>
          <p:nvPr>
            <p:ph idx="1" type="body"/>
          </p:nvPr>
        </p:nvSpPr>
        <p:spPr>
          <a:xfrm>
            <a:off x="561950" y="2192775"/>
            <a:ext cx="8020200" cy="40686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Logisch denken</a:t>
            </a:r>
            <a:endParaRPr/>
          </a:p>
          <a:p>
            <a:pPr indent="-419100" lvl="0" marL="457200" rtl="0" algn="l">
              <a:spcBef>
                <a:spcPts val="0"/>
              </a:spcBef>
              <a:spcAft>
                <a:spcPts val="0"/>
              </a:spcAft>
              <a:buSzPts val="3000"/>
              <a:buChar char="○"/>
            </a:pPr>
            <a:r>
              <a:rPr lang="en"/>
              <a:t>Keuzes maken</a:t>
            </a:r>
            <a:endParaRPr/>
          </a:p>
          <a:p>
            <a:pPr indent="-419100" lvl="0" marL="457200" rtl="0" algn="l">
              <a:spcBef>
                <a:spcPts val="0"/>
              </a:spcBef>
              <a:spcAft>
                <a:spcPts val="0"/>
              </a:spcAft>
              <a:buSzPts val="3000"/>
              <a:buChar char="○"/>
            </a:pPr>
            <a:r>
              <a:rPr lang="en"/>
              <a:t>Van BO naar VO</a:t>
            </a:r>
            <a:br>
              <a:rPr lang="en"/>
            </a:br>
            <a:r>
              <a:rPr lang="en"/>
              <a:t>Eerst eigen ‘ik’ centraal, later in adolescentie minder;</a:t>
            </a:r>
            <a:endParaRPr/>
          </a:p>
          <a:p>
            <a:pPr indent="-381000" lvl="1" marL="914400" rtl="0" algn="l">
              <a:spcBef>
                <a:spcPts val="0"/>
              </a:spcBef>
              <a:spcAft>
                <a:spcPts val="0"/>
              </a:spcAft>
              <a:buSzPts val="2400"/>
              <a:buChar char="●"/>
            </a:pPr>
            <a:r>
              <a:rPr lang="en"/>
              <a:t>Moeite met luisteren</a:t>
            </a:r>
            <a:endParaRPr/>
          </a:p>
          <a:p>
            <a:pPr indent="-381000" lvl="1" marL="914400" rtl="0" algn="l">
              <a:spcBef>
                <a:spcPts val="0"/>
              </a:spcBef>
              <a:spcAft>
                <a:spcPts val="0"/>
              </a:spcAft>
              <a:buSzPts val="2400"/>
              <a:buChar char="●"/>
            </a:pPr>
            <a:r>
              <a:rPr lang="en"/>
              <a:t>Afzetten </a:t>
            </a:r>
            <a:endParaRPr/>
          </a:p>
          <a:p>
            <a:pPr indent="-381000" lvl="1" marL="914400" rtl="0" algn="l">
              <a:spcBef>
                <a:spcPts val="0"/>
              </a:spcBef>
              <a:spcAft>
                <a:spcPts val="0"/>
              </a:spcAft>
              <a:buSzPts val="2400"/>
              <a:buChar char="●"/>
            </a:pPr>
            <a:r>
              <a:rPr lang="en"/>
              <a:t>Tegenstrijdig</a:t>
            </a:r>
            <a:endParaRPr/>
          </a:p>
          <a:p>
            <a:pPr indent="-381000" lvl="1" marL="914400" rtl="0" algn="l">
              <a:spcBef>
                <a:spcPts val="0"/>
              </a:spcBef>
              <a:spcAft>
                <a:spcPts val="0"/>
              </a:spcAft>
              <a:buSzPts val="2400"/>
              <a:buChar char="●"/>
            </a:pPr>
            <a:r>
              <a:rPr lang="en"/>
              <a:t>Zelfreflectie; is soms ‘te’</a:t>
            </a:r>
            <a:br>
              <a:rPr lang="en"/>
            </a:b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146" name="Shape 146"/>
        <p:cNvGrpSpPr/>
        <p:nvPr/>
      </p:nvGrpSpPr>
      <p:grpSpPr>
        <a:xfrm>
          <a:off x="0" y="0"/>
          <a:ext cx="0" cy="0"/>
          <a:chOff x="0" y="0"/>
          <a:chExt cx="0" cy="0"/>
        </a:xfrm>
      </p:grpSpPr>
      <p:sp>
        <p:nvSpPr>
          <p:cNvPr id="147" name="Google Shape;147;p26"/>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48" name="Google Shape;148;p26"/>
          <p:cNvPicPr preferRelativeResize="0"/>
          <p:nvPr/>
        </p:nvPicPr>
        <p:blipFill rotWithShape="1">
          <a:blip r:embed="rId3">
            <a:alphaModFix amt="30000"/>
          </a:blip>
          <a:srcRect b="0" l="27836" r="27836" t="0"/>
          <a:stretch/>
        </p:blipFill>
        <p:spPr>
          <a:xfrm>
            <a:off x="1" y="0"/>
            <a:ext cx="4559846" cy="6857998"/>
          </a:xfrm>
          <a:prstGeom prst="rect">
            <a:avLst/>
          </a:prstGeom>
          <a:noFill/>
          <a:ln>
            <a:noFill/>
          </a:ln>
        </p:spPr>
      </p:pic>
      <p:sp>
        <p:nvSpPr>
          <p:cNvPr id="149" name="Google Shape;149;p26"/>
          <p:cNvSpPr txBox="1"/>
          <p:nvPr>
            <p:ph type="title"/>
          </p:nvPr>
        </p:nvSpPr>
        <p:spPr>
          <a:xfrm>
            <a:off x="457200" y="596826"/>
            <a:ext cx="8229600" cy="142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COGNITIEVE ONTWIKKELING</a:t>
            </a:r>
            <a:endParaRPr/>
          </a:p>
        </p:txBody>
      </p:sp>
      <p:sp>
        <p:nvSpPr>
          <p:cNvPr id="150" name="Google Shape;150;p26"/>
          <p:cNvSpPr txBox="1"/>
          <p:nvPr>
            <p:ph idx="1" type="body"/>
          </p:nvPr>
        </p:nvSpPr>
        <p:spPr>
          <a:xfrm>
            <a:off x="561950" y="2192775"/>
            <a:ext cx="8020200" cy="40686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Logisch denken</a:t>
            </a:r>
            <a:endParaRPr/>
          </a:p>
          <a:p>
            <a:pPr indent="-419100" lvl="0" marL="457200" rtl="0" algn="l">
              <a:spcBef>
                <a:spcPts val="0"/>
              </a:spcBef>
              <a:spcAft>
                <a:spcPts val="0"/>
              </a:spcAft>
              <a:buSzPts val="3000"/>
              <a:buChar char="○"/>
            </a:pPr>
            <a:r>
              <a:rPr lang="en"/>
              <a:t>Keuzes maken</a:t>
            </a:r>
            <a:endParaRPr/>
          </a:p>
          <a:p>
            <a:pPr indent="-419100" lvl="0" marL="457200" rtl="0" algn="l">
              <a:spcBef>
                <a:spcPts val="0"/>
              </a:spcBef>
              <a:spcAft>
                <a:spcPts val="0"/>
              </a:spcAft>
              <a:buSzPts val="3000"/>
              <a:buChar char="○"/>
            </a:pPr>
            <a:r>
              <a:rPr lang="en"/>
              <a:t>Van BO naar VO</a:t>
            </a:r>
            <a:br>
              <a:rPr lang="en"/>
            </a:br>
            <a:r>
              <a:rPr lang="en"/>
              <a:t>Eerst eigen ‘ik’ centraal, later in adolescentie minder;</a:t>
            </a:r>
            <a:endParaRPr/>
          </a:p>
          <a:p>
            <a:pPr indent="-381000" lvl="1" marL="914400" rtl="0" algn="l">
              <a:spcBef>
                <a:spcPts val="0"/>
              </a:spcBef>
              <a:spcAft>
                <a:spcPts val="0"/>
              </a:spcAft>
              <a:buSzPts val="2400"/>
              <a:buChar char="●"/>
            </a:pPr>
            <a:r>
              <a:rPr lang="en"/>
              <a:t>Moeite met luisteren</a:t>
            </a:r>
            <a:endParaRPr/>
          </a:p>
          <a:p>
            <a:pPr indent="-381000" lvl="1" marL="914400" rtl="0" algn="l">
              <a:spcBef>
                <a:spcPts val="0"/>
              </a:spcBef>
              <a:spcAft>
                <a:spcPts val="0"/>
              </a:spcAft>
              <a:buSzPts val="2400"/>
              <a:buChar char="●"/>
            </a:pPr>
            <a:r>
              <a:rPr lang="en"/>
              <a:t>Afzetten </a:t>
            </a:r>
            <a:endParaRPr/>
          </a:p>
          <a:p>
            <a:pPr indent="-381000" lvl="1" marL="914400" rtl="0" algn="l">
              <a:spcBef>
                <a:spcPts val="0"/>
              </a:spcBef>
              <a:spcAft>
                <a:spcPts val="0"/>
              </a:spcAft>
              <a:buSzPts val="2400"/>
              <a:buChar char="●"/>
            </a:pPr>
            <a:r>
              <a:rPr lang="en"/>
              <a:t>Tegenstrijdig</a:t>
            </a:r>
            <a:endParaRPr/>
          </a:p>
          <a:p>
            <a:pPr indent="-381000" lvl="1" marL="914400" rtl="0" algn="l">
              <a:spcBef>
                <a:spcPts val="0"/>
              </a:spcBef>
              <a:spcAft>
                <a:spcPts val="0"/>
              </a:spcAft>
              <a:buSzPts val="2400"/>
              <a:buChar char="●"/>
            </a:pPr>
            <a:r>
              <a:rPr lang="en"/>
              <a:t>Zelfreflectie; is soms ‘te’</a:t>
            </a:r>
            <a:br>
              <a:rPr lang="en"/>
            </a:br>
            <a:endParaRPr/>
          </a:p>
        </p:txBody>
      </p:sp>
      <p:pic>
        <p:nvPicPr>
          <p:cNvPr descr="Tijl en Ruben Nicolai spelen de scéne met de zoemer. Tijl speelt hierbij de opa en Ruben de kleindochter in de pubertijd met problemen. Te gast was Mimoun Oaïssa" id="151" name="Google Shape;151;p26" title="De lama's - Scéne met de zoemer met Mimoun Oaïssa">
            <a:hlinkClick r:id="rId4"/>
          </p:cNvPr>
          <p:cNvPicPr preferRelativeResize="0"/>
          <p:nvPr/>
        </p:nvPicPr>
        <p:blipFill>
          <a:blip r:embed="rId5">
            <a:alphaModFix/>
          </a:blip>
          <a:stretch>
            <a:fillRect/>
          </a:stretch>
        </p:blipFill>
        <p:spPr>
          <a:xfrm>
            <a:off x="0" y="0"/>
            <a:ext cx="9144000"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pic>
        <p:nvPicPr>
          <p:cNvPr id="156" name="Google Shape;156;p27"/>
          <p:cNvPicPr preferRelativeResize="0"/>
          <p:nvPr/>
        </p:nvPicPr>
        <p:blipFill rotWithShape="1">
          <a:blip r:embed="rId3">
            <a:alphaModFix/>
          </a:blip>
          <a:srcRect b="0" l="12484" r="12484" t="0"/>
          <a:stretch/>
        </p:blipFill>
        <p:spPr>
          <a:xfrm>
            <a:off x="0" y="0"/>
            <a:ext cx="9144000" cy="6858000"/>
          </a:xfrm>
          <a:prstGeom prst="rect">
            <a:avLst/>
          </a:prstGeom>
          <a:noFill/>
          <a:ln>
            <a:noFill/>
          </a:ln>
        </p:spPr>
      </p:pic>
      <p:sp>
        <p:nvSpPr>
          <p:cNvPr id="157" name="Google Shape;157;p27"/>
          <p:cNvSpPr/>
          <p:nvPr/>
        </p:nvSpPr>
        <p:spPr>
          <a:xfrm>
            <a:off x="-6950" y="1477350"/>
            <a:ext cx="3903300" cy="3903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7"/>
          <p:cNvSpPr txBox="1"/>
          <p:nvPr>
            <p:ph idx="4294967295" type="title"/>
          </p:nvPr>
        </p:nvSpPr>
        <p:spPr>
          <a:xfrm>
            <a:off x="286200" y="1683775"/>
            <a:ext cx="3247800" cy="126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D98C7"/>
                </a:solidFill>
              </a:rPr>
              <a:t>Maar vooral </a:t>
            </a:r>
            <a:r>
              <a:rPr lang="en">
                <a:solidFill>
                  <a:srgbClr val="FFC800"/>
                </a:solidFill>
              </a:rPr>
              <a:t>thrillseekers</a:t>
            </a:r>
            <a:endParaRPr>
              <a:solidFill>
                <a:srgbClr val="FFC800"/>
              </a:solidFill>
            </a:endParaRPr>
          </a:p>
        </p:txBody>
      </p:sp>
      <p:sp>
        <p:nvSpPr>
          <p:cNvPr id="159" name="Google Shape;159;p27"/>
          <p:cNvSpPr txBox="1"/>
          <p:nvPr>
            <p:ph idx="4294967295" type="body"/>
          </p:nvPr>
        </p:nvSpPr>
        <p:spPr>
          <a:xfrm>
            <a:off x="286200" y="3086100"/>
            <a:ext cx="3247800" cy="3234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400">
                <a:solidFill>
                  <a:srgbClr val="1D98C7"/>
                </a:solidFill>
              </a:rPr>
              <a:t>Prefrontale cortex</a:t>
            </a:r>
            <a:endParaRPr sz="2400">
              <a:solidFill>
                <a:srgbClr val="1D98C7"/>
              </a:solidFill>
            </a:endParaRPr>
          </a:p>
        </p:txBody>
      </p:sp>
      <p:sp>
        <p:nvSpPr>
          <p:cNvPr id="160" name="Google Shape;160;p27"/>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ercut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